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73" r:id="rId4"/>
    <p:sldId id="274" r:id="rId5"/>
    <p:sldId id="265" r:id="rId6"/>
    <p:sldId id="275" r:id="rId7"/>
    <p:sldId id="262" r:id="rId8"/>
    <p:sldId id="263" r:id="rId9"/>
    <p:sldId id="264" r:id="rId10"/>
    <p:sldId id="271" r:id="rId11"/>
    <p:sldId id="272" r:id="rId12"/>
    <p:sldId id="270" r:id="rId13"/>
  </p:sldIdLst>
  <p:sldSz cx="18288000" cy="10287000"/>
  <p:notesSz cx="6858000" cy="9144000"/>
  <p:embeddedFontLst>
    <p:embeddedFont>
      <p:font typeface="Montserrat" panose="020B0604020202020204" charset="-52"/>
      <p:regular r:id="rId15"/>
      <p:bold r:id="rId16"/>
      <p:italic r:id="rId17"/>
      <p:boldItalic r:id="rId18"/>
    </p:embeddedFont>
    <p:embeddedFont>
      <p:font typeface="Open Sans Extra Bold" panose="020B0604020202020204" charset="0"/>
      <p:regular r:id="rId19"/>
      <p:bold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  <p:embeddedFont>
      <p:font typeface="Open Sans Semibold" panose="020B0604020202020204" charset="0"/>
      <p:regular r:id="rId25"/>
      <p:bold r:id="rId26"/>
      <p:italic r:id="rId27"/>
      <p:boldItalic r:id="rId28"/>
    </p:embeddedFont>
    <p:embeddedFont>
      <p:font typeface="Century Gothic Paneuropean" panose="020B0604020202020204" charset="0"/>
      <p:regular r:id="rId29"/>
    </p:embeddedFont>
    <p:embeddedFont>
      <p:font typeface="Poppins Medium" panose="020B0604020202020204" charset="0"/>
      <p:regular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Gilroy Bold" panose="00000800000000000000" charset="-52"/>
      <p:bold r:id="rId36"/>
    </p:embeddedFont>
    <p:embeddedFont>
      <p:font typeface="Barlow Medium" panose="020B0604020202020204" charset="0"/>
      <p:regular r:id="rId37"/>
      <p:italic r:id="rId38"/>
    </p:embeddedFont>
    <p:embeddedFont>
      <p:font typeface="Open Sans" panose="020B0604020202020204" charset="0"/>
      <p:regular r:id="rId39"/>
      <p:bold r:id="rId40"/>
      <p:italic r:id="rId41"/>
      <p:boldItalic r:id="rId42"/>
    </p:embeddedFont>
    <p:embeddedFont>
      <p:font typeface="Century Gothic Paneuropean Bold" panose="020B0604020202020204" charset="0"/>
      <p:regular r:id="rId43"/>
      <p:bold r:id="rId44"/>
    </p:embeddedFont>
    <p:embeddedFont>
      <p:font typeface="Century Gothic" panose="020B0502020202020204" pitchFamily="34" charset="0"/>
      <p:regular r:id="rId45"/>
      <p:bold r:id="rId46"/>
      <p:italic r:id="rId47"/>
      <p:boldItalic r:id="rId48"/>
    </p:embeddedFont>
    <p:embeddedFont>
      <p:font typeface="Montserrat Bold" panose="020B0604020202020204" charset="-52"/>
      <p:regular r:id="rId49"/>
      <p:bold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27" autoAdjust="0"/>
    <p:restoredTop sz="94719" autoAdjust="0"/>
  </p:normalViewPr>
  <p:slideViewPr>
    <p:cSldViewPr>
      <p:cViewPr varScale="1">
        <p:scale>
          <a:sx n="67" d="100"/>
          <a:sy n="67" d="100"/>
        </p:scale>
        <p:origin x="108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font" Target="fonts/font25.fntdata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42" Type="http://schemas.openxmlformats.org/officeDocument/2006/relationships/font" Target="fonts/font28.fntdata"/><Relationship Id="rId47" Type="http://schemas.openxmlformats.org/officeDocument/2006/relationships/font" Target="fonts/font33.fntdata"/><Relationship Id="rId50" Type="http://schemas.openxmlformats.org/officeDocument/2006/relationships/font" Target="fonts/font36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9" Type="http://schemas.openxmlformats.org/officeDocument/2006/relationships/font" Target="fonts/font15.fntdata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font" Target="fonts/font23.fntdata"/><Relationship Id="rId40" Type="http://schemas.openxmlformats.org/officeDocument/2006/relationships/font" Target="fonts/font26.fntdata"/><Relationship Id="rId45" Type="http://schemas.openxmlformats.org/officeDocument/2006/relationships/font" Target="fonts/font31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4" Type="http://schemas.openxmlformats.org/officeDocument/2006/relationships/font" Target="fonts/font30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43" Type="http://schemas.openxmlformats.org/officeDocument/2006/relationships/font" Target="fonts/font29.fntdata"/><Relationship Id="rId48" Type="http://schemas.openxmlformats.org/officeDocument/2006/relationships/font" Target="fonts/font34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font" Target="fonts/font24.fntdata"/><Relationship Id="rId46" Type="http://schemas.openxmlformats.org/officeDocument/2006/relationships/font" Target="fonts/font32.fntdata"/><Relationship Id="rId20" Type="http://schemas.openxmlformats.org/officeDocument/2006/relationships/font" Target="fonts/font6.fntdata"/><Relationship Id="rId41" Type="http://schemas.openxmlformats.org/officeDocument/2006/relationships/font" Target="fonts/font2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49" Type="http://schemas.openxmlformats.org/officeDocument/2006/relationships/font" Target="fonts/font3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295437-F38C-4705-AE55-E91FB550C9E0}" type="datetimeFigureOut">
              <a:rPr lang="ru-RU" smtClean="0"/>
              <a:t>18.12.2023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05682-3634-47A1-AC49-C2522ADAE1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21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4621C-3C54-42DC-9A6E-9B3D8818E0F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3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4621C-3C54-42DC-9A6E-9B3D8818E0F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63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785" y="1297000"/>
            <a:ext cx="14628111" cy="1633538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85" y="3091272"/>
            <a:ext cx="15357872" cy="5264944"/>
          </a:xfrm>
        </p:spPr>
        <p:txBody>
          <a:bodyPr/>
          <a:lstStyle>
            <a:lvl1pPr algn="just">
              <a:lnSpc>
                <a:spcPct val="180000"/>
              </a:lnSpc>
              <a:defRPr sz="1650"/>
            </a:lvl1pPr>
            <a:lvl2pPr algn="just">
              <a:lnSpc>
                <a:spcPct val="180000"/>
              </a:lnSpc>
              <a:defRPr sz="1650"/>
            </a:lvl2pPr>
            <a:lvl3pPr algn="just">
              <a:lnSpc>
                <a:spcPct val="180000"/>
              </a:lnSpc>
              <a:defRPr sz="1650"/>
            </a:lvl3pPr>
            <a:lvl4pPr algn="just">
              <a:lnSpc>
                <a:spcPct val="180000"/>
              </a:lnSpc>
              <a:defRPr sz="1650"/>
            </a:lvl4pPr>
            <a:lvl5pPr algn="just">
              <a:lnSpc>
                <a:spcPct val="180000"/>
              </a:lnSpc>
              <a:defRPr sz="16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4"/>
          <p:cNvSpPr>
            <a:spLocks noGrp="1"/>
          </p:cNvSpPr>
          <p:nvPr userDrawn="1">
            <p:ph type="sldNum" sz="quarter" idx="10"/>
          </p:nvPr>
        </p:nvSpPr>
        <p:spPr>
          <a:xfrm>
            <a:off x="16866858" y="9260951"/>
            <a:ext cx="671513" cy="3619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>
              <a:defRPr/>
            </a:pPr>
            <a:fld id="{C4EB2ADA-83FC-0547-8CB3-FE1D4EC3A4C0}" type="slidenum">
              <a:rPr lang="x-none" altLang="x-none" smtClean="0"/>
              <a:pPr>
                <a:defRPr/>
              </a:pPr>
              <a:t>‹#›</a:t>
            </a:fld>
            <a:endParaRPr lang="x-none" altLang="x-none"/>
          </a:p>
        </p:txBody>
      </p:sp>
      <p:sp>
        <p:nvSpPr>
          <p:cNvPr id="8" name="Text Box 3"/>
          <p:cNvSpPr txBox="1">
            <a:spLocks/>
          </p:cNvSpPr>
          <p:nvPr userDrawn="1"/>
        </p:nvSpPr>
        <p:spPr bwMode="auto">
          <a:xfrm>
            <a:off x="1509121" y="9260952"/>
            <a:ext cx="1316177" cy="37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8575" tIns="28575" rIns="28575" bIns="28575"/>
          <a:lstStyle/>
          <a:p>
            <a:pPr eaLnBrk="1">
              <a:defRPr/>
            </a:pPr>
            <a:r>
              <a:rPr lang="en-US" altLang="x-none" sz="1800" b="1" dirty="0">
                <a:solidFill>
                  <a:srgbClr val="000000"/>
                </a:solidFill>
                <a:latin typeface="Montserrat Semi" charset="0"/>
                <a:ea typeface="Montserrat Semi" charset="0"/>
                <a:cs typeface="Montserrat Semi" charset="0"/>
                <a:sym typeface="Poppins Medium" charset="0"/>
              </a:rPr>
              <a:t>Window</a:t>
            </a:r>
            <a:endParaRPr lang="x-none" altLang="x-none" sz="1800" b="1" dirty="0">
              <a:solidFill>
                <a:srgbClr val="000000"/>
              </a:solidFill>
              <a:latin typeface="Montserrat Semi" charset="0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9" name="Shape"/>
          <p:cNvSpPr/>
          <p:nvPr userDrawn="1"/>
        </p:nvSpPr>
        <p:spPr>
          <a:xfrm>
            <a:off x="890821" y="9240253"/>
            <a:ext cx="361929" cy="42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0" y="0"/>
                </a:moveTo>
                <a:lnTo>
                  <a:pt x="9128" y="841"/>
                </a:lnTo>
                <a:lnTo>
                  <a:pt x="19152" y="5887"/>
                </a:lnTo>
                <a:cubicBezTo>
                  <a:pt x="19035" y="5944"/>
                  <a:pt x="18918" y="6002"/>
                  <a:pt x="18801" y="6060"/>
                </a:cubicBezTo>
                <a:cubicBezTo>
                  <a:pt x="18359" y="6277"/>
                  <a:pt x="17917" y="6494"/>
                  <a:pt x="17475" y="6711"/>
                </a:cubicBezTo>
                <a:lnTo>
                  <a:pt x="7457" y="1668"/>
                </a:lnTo>
                <a:lnTo>
                  <a:pt x="5755" y="2510"/>
                </a:lnTo>
                <a:lnTo>
                  <a:pt x="15766" y="7550"/>
                </a:lnTo>
                <a:cubicBezTo>
                  <a:pt x="15515" y="7673"/>
                  <a:pt x="15264" y="7797"/>
                  <a:pt x="15012" y="7920"/>
                </a:cubicBezTo>
                <a:cubicBezTo>
                  <a:pt x="14761" y="8044"/>
                  <a:pt x="14509" y="8167"/>
                  <a:pt x="14258" y="8291"/>
                </a:cubicBezTo>
                <a:lnTo>
                  <a:pt x="4251" y="3254"/>
                </a:lnTo>
                <a:lnTo>
                  <a:pt x="2548" y="4096"/>
                </a:lnTo>
                <a:lnTo>
                  <a:pt x="12549" y="9130"/>
                </a:lnTo>
                <a:cubicBezTo>
                  <a:pt x="12279" y="9263"/>
                  <a:pt x="12009" y="9395"/>
                  <a:pt x="11738" y="9528"/>
                </a:cubicBezTo>
                <a:cubicBezTo>
                  <a:pt x="11468" y="9661"/>
                  <a:pt x="11198" y="9794"/>
                  <a:pt x="10928" y="9927"/>
                </a:cubicBezTo>
                <a:lnTo>
                  <a:pt x="932" y="4896"/>
                </a:lnTo>
                <a:lnTo>
                  <a:pt x="0" y="5393"/>
                </a:lnTo>
                <a:lnTo>
                  <a:pt x="6" y="16134"/>
                </a:lnTo>
                <a:lnTo>
                  <a:pt x="1711" y="16993"/>
                </a:lnTo>
                <a:lnTo>
                  <a:pt x="1711" y="6987"/>
                </a:lnTo>
                <a:cubicBezTo>
                  <a:pt x="1840" y="7051"/>
                  <a:pt x="1970" y="7116"/>
                  <a:pt x="2099" y="7181"/>
                </a:cubicBezTo>
                <a:cubicBezTo>
                  <a:pt x="2509" y="7387"/>
                  <a:pt x="2919" y="7594"/>
                  <a:pt x="3329" y="7801"/>
                </a:cubicBezTo>
                <a:lnTo>
                  <a:pt x="3329" y="17809"/>
                </a:lnTo>
                <a:lnTo>
                  <a:pt x="5032" y="18668"/>
                </a:lnTo>
                <a:lnTo>
                  <a:pt x="5032" y="8658"/>
                </a:lnTo>
                <a:cubicBezTo>
                  <a:pt x="5302" y="8793"/>
                  <a:pt x="5571" y="8929"/>
                  <a:pt x="5841" y="9065"/>
                </a:cubicBezTo>
                <a:cubicBezTo>
                  <a:pt x="6111" y="9200"/>
                  <a:pt x="6380" y="9336"/>
                  <a:pt x="6650" y="9472"/>
                </a:cubicBezTo>
                <a:lnTo>
                  <a:pt x="6650" y="19484"/>
                </a:lnTo>
                <a:lnTo>
                  <a:pt x="8354" y="20343"/>
                </a:lnTo>
                <a:lnTo>
                  <a:pt x="8354" y="10331"/>
                </a:lnTo>
                <a:cubicBezTo>
                  <a:pt x="8624" y="10466"/>
                  <a:pt x="8893" y="10602"/>
                  <a:pt x="9163" y="10737"/>
                </a:cubicBezTo>
                <a:cubicBezTo>
                  <a:pt x="9432" y="10873"/>
                  <a:pt x="9702" y="11008"/>
                  <a:pt x="9971" y="11144"/>
                </a:cubicBezTo>
                <a:lnTo>
                  <a:pt x="9971" y="21159"/>
                </a:lnTo>
                <a:lnTo>
                  <a:pt x="10839" y="21600"/>
                </a:lnTo>
                <a:lnTo>
                  <a:pt x="21596" y="16286"/>
                </a:lnTo>
                <a:lnTo>
                  <a:pt x="21596" y="14597"/>
                </a:lnTo>
                <a:lnTo>
                  <a:pt x="11666" y="19475"/>
                </a:lnTo>
                <a:lnTo>
                  <a:pt x="11667" y="17764"/>
                </a:lnTo>
                <a:lnTo>
                  <a:pt x="21596" y="12887"/>
                </a:lnTo>
                <a:lnTo>
                  <a:pt x="21596" y="11198"/>
                </a:lnTo>
                <a:lnTo>
                  <a:pt x="11669" y="16074"/>
                </a:lnTo>
                <a:lnTo>
                  <a:pt x="11671" y="14553"/>
                </a:lnTo>
                <a:lnTo>
                  <a:pt x="21596" y="9678"/>
                </a:lnTo>
                <a:lnTo>
                  <a:pt x="21596" y="7990"/>
                </a:lnTo>
                <a:lnTo>
                  <a:pt x="11672" y="12863"/>
                </a:lnTo>
                <a:lnTo>
                  <a:pt x="11674" y="11248"/>
                </a:lnTo>
                <a:lnTo>
                  <a:pt x="21596" y="6374"/>
                </a:lnTo>
                <a:lnTo>
                  <a:pt x="21600" y="5426"/>
                </a:lnTo>
                <a:lnTo>
                  <a:pt x="21595" y="5426"/>
                </a:lnTo>
                <a:lnTo>
                  <a:pt x="21599" y="5420"/>
                </a:lnTo>
                <a:lnTo>
                  <a:pt x="10830" y="0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68876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/>
          </p:cNvSpPr>
          <p:nvPr userDrawn="1">
            <p:ph type="sldNum" sz="quarter" idx="10"/>
          </p:nvPr>
        </p:nvSpPr>
        <p:spPr>
          <a:xfrm>
            <a:off x="16866858" y="9260951"/>
            <a:ext cx="671513" cy="3619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>
              <a:defRPr/>
            </a:pPr>
            <a:fld id="{C4EB2ADA-83FC-0547-8CB3-FE1D4EC3A4C0}" type="slidenum">
              <a:rPr lang="x-none" altLang="x-none" smtClean="0"/>
              <a:pPr>
                <a:defRPr/>
              </a:pPr>
              <a:t>‹#›</a:t>
            </a:fld>
            <a:endParaRPr lang="x-none" altLang="x-none"/>
          </a:p>
        </p:txBody>
      </p:sp>
      <p:sp>
        <p:nvSpPr>
          <p:cNvPr id="8" name="Text Box 3"/>
          <p:cNvSpPr txBox="1">
            <a:spLocks/>
          </p:cNvSpPr>
          <p:nvPr userDrawn="1"/>
        </p:nvSpPr>
        <p:spPr bwMode="auto">
          <a:xfrm>
            <a:off x="1509121" y="9260952"/>
            <a:ext cx="1316177" cy="37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8575" tIns="28575" rIns="28575" bIns="28575"/>
          <a:lstStyle/>
          <a:p>
            <a:pPr eaLnBrk="1">
              <a:defRPr/>
            </a:pPr>
            <a:r>
              <a:rPr lang="en-US" altLang="x-none" sz="1800" b="1" dirty="0">
                <a:solidFill>
                  <a:srgbClr val="000000"/>
                </a:solidFill>
                <a:latin typeface="Montserrat Semi" charset="0"/>
                <a:ea typeface="Montserrat Semi" charset="0"/>
                <a:cs typeface="Montserrat Semi" charset="0"/>
                <a:sym typeface="Poppins Medium" charset="0"/>
              </a:rPr>
              <a:t>Window</a:t>
            </a:r>
            <a:endParaRPr lang="x-none" altLang="x-none" sz="1800" b="1" dirty="0">
              <a:solidFill>
                <a:srgbClr val="000000"/>
              </a:solidFill>
              <a:latin typeface="Montserrat Semi" charset="0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9" name="Shape"/>
          <p:cNvSpPr/>
          <p:nvPr userDrawn="1"/>
        </p:nvSpPr>
        <p:spPr>
          <a:xfrm>
            <a:off x="890821" y="9240253"/>
            <a:ext cx="361929" cy="420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0" y="0"/>
                </a:moveTo>
                <a:lnTo>
                  <a:pt x="9128" y="841"/>
                </a:lnTo>
                <a:lnTo>
                  <a:pt x="19152" y="5887"/>
                </a:lnTo>
                <a:cubicBezTo>
                  <a:pt x="19035" y="5944"/>
                  <a:pt x="18918" y="6002"/>
                  <a:pt x="18801" y="6060"/>
                </a:cubicBezTo>
                <a:cubicBezTo>
                  <a:pt x="18359" y="6277"/>
                  <a:pt x="17917" y="6494"/>
                  <a:pt x="17475" y="6711"/>
                </a:cubicBezTo>
                <a:lnTo>
                  <a:pt x="7457" y="1668"/>
                </a:lnTo>
                <a:lnTo>
                  <a:pt x="5755" y="2510"/>
                </a:lnTo>
                <a:lnTo>
                  <a:pt x="15766" y="7550"/>
                </a:lnTo>
                <a:cubicBezTo>
                  <a:pt x="15515" y="7673"/>
                  <a:pt x="15264" y="7797"/>
                  <a:pt x="15012" y="7920"/>
                </a:cubicBezTo>
                <a:cubicBezTo>
                  <a:pt x="14761" y="8044"/>
                  <a:pt x="14509" y="8167"/>
                  <a:pt x="14258" y="8291"/>
                </a:cubicBezTo>
                <a:lnTo>
                  <a:pt x="4251" y="3254"/>
                </a:lnTo>
                <a:lnTo>
                  <a:pt x="2548" y="4096"/>
                </a:lnTo>
                <a:lnTo>
                  <a:pt x="12549" y="9130"/>
                </a:lnTo>
                <a:cubicBezTo>
                  <a:pt x="12279" y="9263"/>
                  <a:pt x="12009" y="9395"/>
                  <a:pt x="11738" y="9528"/>
                </a:cubicBezTo>
                <a:cubicBezTo>
                  <a:pt x="11468" y="9661"/>
                  <a:pt x="11198" y="9794"/>
                  <a:pt x="10928" y="9927"/>
                </a:cubicBezTo>
                <a:lnTo>
                  <a:pt x="932" y="4896"/>
                </a:lnTo>
                <a:lnTo>
                  <a:pt x="0" y="5393"/>
                </a:lnTo>
                <a:lnTo>
                  <a:pt x="6" y="16134"/>
                </a:lnTo>
                <a:lnTo>
                  <a:pt x="1711" y="16993"/>
                </a:lnTo>
                <a:lnTo>
                  <a:pt x="1711" y="6987"/>
                </a:lnTo>
                <a:cubicBezTo>
                  <a:pt x="1840" y="7051"/>
                  <a:pt x="1970" y="7116"/>
                  <a:pt x="2099" y="7181"/>
                </a:cubicBezTo>
                <a:cubicBezTo>
                  <a:pt x="2509" y="7387"/>
                  <a:pt x="2919" y="7594"/>
                  <a:pt x="3329" y="7801"/>
                </a:cubicBezTo>
                <a:lnTo>
                  <a:pt x="3329" y="17809"/>
                </a:lnTo>
                <a:lnTo>
                  <a:pt x="5032" y="18668"/>
                </a:lnTo>
                <a:lnTo>
                  <a:pt x="5032" y="8658"/>
                </a:lnTo>
                <a:cubicBezTo>
                  <a:pt x="5302" y="8793"/>
                  <a:pt x="5571" y="8929"/>
                  <a:pt x="5841" y="9065"/>
                </a:cubicBezTo>
                <a:cubicBezTo>
                  <a:pt x="6111" y="9200"/>
                  <a:pt x="6380" y="9336"/>
                  <a:pt x="6650" y="9472"/>
                </a:cubicBezTo>
                <a:lnTo>
                  <a:pt x="6650" y="19484"/>
                </a:lnTo>
                <a:lnTo>
                  <a:pt x="8354" y="20343"/>
                </a:lnTo>
                <a:lnTo>
                  <a:pt x="8354" y="10331"/>
                </a:lnTo>
                <a:cubicBezTo>
                  <a:pt x="8624" y="10466"/>
                  <a:pt x="8893" y="10602"/>
                  <a:pt x="9163" y="10737"/>
                </a:cubicBezTo>
                <a:cubicBezTo>
                  <a:pt x="9432" y="10873"/>
                  <a:pt x="9702" y="11008"/>
                  <a:pt x="9971" y="11144"/>
                </a:cubicBezTo>
                <a:lnTo>
                  <a:pt x="9971" y="21159"/>
                </a:lnTo>
                <a:lnTo>
                  <a:pt x="10839" y="21600"/>
                </a:lnTo>
                <a:lnTo>
                  <a:pt x="21596" y="16286"/>
                </a:lnTo>
                <a:lnTo>
                  <a:pt x="21596" y="14597"/>
                </a:lnTo>
                <a:lnTo>
                  <a:pt x="11666" y="19475"/>
                </a:lnTo>
                <a:lnTo>
                  <a:pt x="11667" y="17764"/>
                </a:lnTo>
                <a:lnTo>
                  <a:pt x="21596" y="12887"/>
                </a:lnTo>
                <a:lnTo>
                  <a:pt x="21596" y="11198"/>
                </a:lnTo>
                <a:lnTo>
                  <a:pt x="11669" y="16074"/>
                </a:lnTo>
                <a:lnTo>
                  <a:pt x="11671" y="14553"/>
                </a:lnTo>
                <a:lnTo>
                  <a:pt x="21596" y="9678"/>
                </a:lnTo>
                <a:lnTo>
                  <a:pt x="21596" y="7990"/>
                </a:lnTo>
                <a:lnTo>
                  <a:pt x="11672" y="12863"/>
                </a:lnTo>
                <a:lnTo>
                  <a:pt x="11674" y="11248"/>
                </a:lnTo>
                <a:lnTo>
                  <a:pt x="21596" y="6374"/>
                </a:lnTo>
                <a:lnTo>
                  <a:pt x="21600" y="5426"/>
                </a:lnTo>
                <a:lnTo>
                  <a:pt x="21595" y="5426"/>
                </a:lnTo>
                <a:lnTo>
                  <a:pt x="21599" y="5420"/>
                </a:lnTo>
                <a:lnTo>
                  <a:pt x="10830" y="0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095648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147556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199464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3251373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095648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147556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9199464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3251373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866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095648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147556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199464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3251373" y="756211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095648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147556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9199464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3251373" y="4873470"/>
            <a:ext cx="3835003" cy="383381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23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0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1590676" y="1708547"/>
            <a:ext cx="15470981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 Medium" charset="0"/>
              </a:rPr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1703785" y="3502819"/>
            <a:ext cx="15357872" cy="526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" charset="0"/>
              </a:rPr>
              <a:t>Click to edit Master text styles</a:t>
            </a:r>
          </a:p>
          <a:p>
            <a:pPr lvl="1"/>
            <a:r>
              <a:rPr lang="x-none" altLang="x-none" dirty="0">
                <a:sym typeface="Poppins" charset="0"/>
              </a:rPr>
              <a:t>Second level</a:t>
            </a:r>
          </a:p>
          <a:p>
            <a:pPr lvl="2"/>
            <a:r>
              <a:rPr lang="x-none" altLang="x-none" dirty="0">
                <a:sym typeface="Poppins" charset="0"/>
              </a:rPr>
              <a:t>Third level</a:t>
            </a:r>
          </a:p>
          <a:p>
            <a:pPr lvl="3"/>
            <a:r>
              <a:rPr lang="x-none" altLang="x-none" dirty="0">
                <a:sym typeface="Poppins" charset="0"/>
              </a:rPr>
              <a:t>Fourth level</a:t>
            </a:r>
          </a:p>
          <a:p>
            <a:pPr lvl="4"/>
            <a:r>
              <a:rPr lang="x-none" altLang="x-none" dirty="0">
                <a:sym typeface="Poppins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16321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619125" rtl="0" eaLnBrk="0" fontAlgn="base" hangingPunct="0">
        <a:spcBef>
          <a:spcPct val="0"/>
        </a:spcBef>
        <a:spcAft>
          <a:spcPct val="0"/>
        </a:spcAft>
        <a:defRPr sz="7500" b="1" i="0" kern="1200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 charset="0"/>
        </a:defRPr>
      </a:lvl1pPr>
      <a:lvl2pPr algn="l" defTabSz="619125" rtl="0" eaLnBrk="0" fontAlgn="base" hangingPunct="0">
        <a:spcBef>
          <a:spcPct val="0"/>
        </a:spcBef>
        <a:spcAft>
          <a:spcPct val="0"/>
        </a:spcAft>
        <a:defRPr sz="7500" b="1">
          <a:solidFill>
            <a:srgbClr val="272D30"/>
          </a:solidFill>
          <a:latin typeface="Open Sans Semibold" charset="0"/>
          <a:ea typeface="Open Sans Semibold" charset="0"/>
          <a:cs typeface="Open Sans Semibold" charset="0"/>
          <a:sym typeface="Poppins Medium" charset="0"/>
        </a:defRPr>
      </a:lvl2pPr>
      <a:lvl3pPr algn="l" defTabSz="619125" rtl="0" eaLnBrk="0" fontAlgn="base" hangingPunct="0">
        <a:spcBef>
          <a:spcPct val="0"/>
        </a:spcBef>
        <a:spcAft>
          <a:spcPct val="0"/>
        </a:spcAft>
        <a:defRPr sz="7500" b="1">
          <a:solidFill>
            <a:srgbClr val="272D30"/>
          </a:solidFill>
          <a:latin typeface="Open Sans Semibold" charset="0"/>
          <a:ea typeface="Open Sans Semibold" charset="0"/>
          <a:cs typeface="Open Sans Semibold" charset="0"/>
          <a:sym typeface="Poppins Medium" charset="0"/>
        </a:defRPr>
      </a:lvl3pPr>
      <a:lvl4pPr algn="l" defTabSz="619125" rtl="0" eaLnBrk="0" fontAlgn="base" hangingPunct="0">
        <a:spcBef>
          <a:spcPct val="0"/>
        </a:spcBef>
        <a:spcAft>
          <a:spcPct val="0"/>
        </a:spcAft>
        <a:defRPr sz="7500" b="1">
          <a:solidFill>
            <a:srgbClr val="272D30"/>
          </a:solidFill>
          <a:latin typeface="Open Sans Semibold" charset="0"/>
          <a:ea typeface="Open Sans Semibold" charset="0"/>
          <a:cs typeface="Open Sans Semibold" charset="0"/>
          <a:sym typeface="Poppins Medium" charset="0"/>
        </a:defRPr>
      </a:lvl4pPr>
      <a:lvl5pPr algn="l" defTabSz="619125" rtl="0" eaLnBrk="0" fontAlgn="base" hangingPunct="0">
        <a:spcBef>
          <a:spcPct val="0"/>
        </a:spcBef>
        <a:spcAft>
          <a:spcPct val="0"/>
        </a:spcAft>
        <a:defRPr sz="7500" b="1">
          <a:solidFill>
            <a:srgbClr val="272D30"/>
          </a:solidFill>
          <a:latin typeface="Open Sans Semibold" charset="0"/>
          <a:ea typeface="Open Sans Semibold" charset="0"/>
          <a:cs typeface="Open Sans Semibold" charset="0"/>
          <a:sym typeface="Poppins Medium" charset="0"/>
        </a:defRPr>
      </a:lvl5pPr>
      <a:lvl6pPr marL="342900" algn="l" defTabSz="619125" rtl="0" fontAlgn="base" hangingPunct="0">
        <a:lnSpc>
          <a:spcPct val="80000"/>
        </a:lnSpc>
        <a:spcBef>
          <a:spcPct val="0"/>
        </a:spcBef>
        <a:spcAft>
          <a:spcPct val="0"/>
        </a:spcAft>
        <a:defRPr sz="75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6pPr>
      <a:lvl7pPr marL="685800" algn="l" defTabSz="619125" rtl="0" fontAlgn="base" hangingPunct="0">
        <a:lnSpc>
          <a:spcPct val="80000"/>
        </a:lnSpc>
        <a:spcBef>
          <a:spcPct val="0"/>
        </a:spcBef>
        <a:spcAft>
          <a:spcPct val="0"/>
        </a:spcAft>
        <a:defRPr sz="75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7pPr>
      <a:lvl8pPr marL="1028700" algn="l" defTabSz="619125" rtl="0" fontAlgn="base" hangingPunct="0">
        <a:lnSpc>
          <a:spcPct val="80000"/>
        </a:lnSpc>
        <a:spcBef>
          <a:spcPct val="0"/>
        </a:spcBef>
        <a:spcAft>
          <a:spcPct val="0"/>
        </a:spcAft>
        <a:defRPr sz="75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8pPr>
      <a:lvl9pPr marL="1371600" algn="l" defTabSz="619125" rtl="0" fontAlgn="base" hangingPunct="0">
        <a:lnSpc>
          <a:spcPct val="80000"/>
        </a:lnSpc>
        <a:spcBef>
          <a:spcPct val="0"/>
        </a:spcBef>
        <a:spcAft>
          <a:spcPct val="0"/>
        </a:spcAft>
        <a:defRPr sz="75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9pPr>
    </p:titleStyle>
    <p:bodyStyle>
      <a:lvl1pPr algn="l" defTabSz="619125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165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 charset="0"/>
        </a:defRPr>
      </a:lvl1pPr>
      <a:lvl2pPr indent="171450" algn="l" defTabSz="619125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165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 charset="0"/>
        </a:defRPr>
      </a:lvl2pPr>
      <a:lvl3pPr indent="342900" algn="l" defTabSz="619125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165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 charset="0"/>
        </a:defRPr>
      </a:lvl3pPr>
      <a:lvl4pPr indent="514350" algn="l" defTabSz="619125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165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 charset="0"/>
        </a:defRPr>
      </a:lvl4pPr>
      <a:lvl5pPr indent="685800" algn="l" defTabSz="619125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165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9.tiff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5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12" Type="http://schemas.openxmlformats.org/officeDocument/2006/relationships/image" Target="../media/image45.sv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37.png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4.sv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sv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4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sv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1.jpeg"/><Relationship Id="rId4" Type="http://schemas.openxmlformats.org/officeDocument/2006/relationships/image" Target="../media/image5.pn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svg"/><Relationship Id="rId7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4.svg"/><Relationship Id="rId4" Type="http://schemas.openxmlformats.org/officeDocument/2006/relationships/image" Target="../media/image12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4.svg"/><Relationship Id="rId10" Type="http://schemas.openxmlformats.org/officeDocument/2006/relationships/image" Target="../media/image28.jpeg"/><Relationship Id="rId4" Type="http://schemas.openxmlformats.org/officeDocument/2006/relationships/image" Target="../media/image12.png"/><Relationship Id="rId9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tiff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288000" cy="18288000"/>
          </a:xfrm>
          <a:custGeom>
            <a:avLst/>
            <a:gdLst/>
            <a:ahLst/>
            <a:cxnLst/>
            <a:rect l="l" t="t" r="r" b="b"/>
            <a:pathLst>
              <a:path w="18288000" h="18288000">
                <a:moveTo>
                  <a:pt x="18288000" y="0"/>
                </a:moveTo>
                <a:lnTo>
                  <a:pt x="0" y="0"/>
                </a:lnTo>
                <a:lnTo>
                  <a:pt x="0" y="18288000"/>
                </a:lnTo>
                <a:lnTo>
                  <a:pt x="18288000" y="18288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212541" y="0"/>
            <a:ext cx="9707900" cy="10287000"/>
          </a:xfrm>
          <a:custGeom>
            <a:avLst/>
            <a:gdLst/>
            <a:ahLst/>
            <a:cxnLst/>
            <a:rect l="l" t="t" r="r" b="b"/>
            <a:pathLst>
              <a:path w="9707900" h="10287000">
                <a:moveTo>
                  <a:pt x="0" y="0"/>
                </a:moveTo>
                <a:lnTo>
                  <a:pt x="9707900" y="0"/>
                </a:lnTo>
                <a:lnTo>
                  <a:pt x="97079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271129" y="7594594"/>
            <a:ext cx="11138595" cy="0"/>
          </a:xfrm>
          <a:prstGeom prst="line">
            <a:avLst/>
          </a:prstGeom>
          <a:ln w="38100" cap="flat">
            <a:solidFill>
              <a:srgbClr val="003CA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5"/>
          <p:cNvSpPr/>
          <p:nvPr/>
        </p:nvSpPr>
        <p:spPr>
          <a:xfrm>
            <a:off x="271141" y="996689"/>
            <a:ext cx="3089086" cy="1144941"/>
          </a:xfrm>
          <a:custGeom>
            <a:avLst/>
            <a:gdLst/>
            <a:ahLst/>
            <a:cxnLst/>
            <a:rect l="l" t="t" r="r" b="b"/>
            <a:pathLst>
              <a:path w="3089086" h="1144941">
                <a:moveTo>
                  <a:pt x="0" y="0"/>
                </a:moveTo>
                <a:lnTo>
                  <a:pt x="3089085" y="0"/>
                </a:lnTo>
                <a:lnTo>
                  <a:pt x="3089085" y="1144941"/>
                </a:lnTo>
                <a:lnTo>
                  <a:pt x="0" y="11449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312" t="-67418" r="-11877" b="-67594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710017" y="996689"/>
            <a:ext cx="3250815" cy="1144941"/>
          </a:xfrm>
          <a:custGeom>
            <a:avLst/>
            <a:gdLst/>
            <a:ahLst/>
            <a:cxnLst/>
            <a:rect l="l" t="t" r="r" b="b"/>
            <a:pathLst>
              <a:path w="3250815" h="1144941">
                <a:moveTo>
                  <a:pt x="0" y="0"/>
                </a:moveTo>
                <a:lnTo>
                  <a:pt x="3250816" y="0"/>
                </a:lnTo>
                <a:lnTo>
                  <a:pt x="3250816" y="1144941"/>
                </a:lnTo>
                <a:lnTo>
                  <a:pt x="0" y="11449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71141" y="3852221"/>
            <a:ext cx="11138583" cy="3811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5400" spc="-212" dirty="0">
                <a:solidFill>
                  <a:srgbClr val="000000"/>
                </a:solidFill>
                <a:latin typeface="Montserrat Bold"/>
              </a:rPr>
              <a:t>КАЗАНСКИЙ ГОСУДАРСТВЕННЫЙ ЭНЕРГЕТИЧЕСКИЙ УНИВЕРСИТЕТ</a:t>
            </a:r>
          </a:p>
          <a:p>
            <a:pPr>
              <a:lnSpc>
                <a:spcPts val="3780"/>
              </a:lnSpc>
            </a:pPr>
            <a:endParaRPr lang="en-US" sz="3600" spc="-212" dirty="0">
              <a:solidFill>
                <a:srgbClr val="000000"/>
              </a:solidFill>
              <a:latin typeface="Montserra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1141" y="7979858"/>
            <a:ext cx="7079746" cy="748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39"/>
              </a:lnSpc>
            </a:pPr>
            <a:r>
              <a:rPr lang="en-US" sz="2799" spc="-165">
                <a:solidFill>
                  <a:srgbClr val="000000"/>
                </a:solidFill>
                <a:latin typeface="Montserrat Bold"/>
              </a:rPr>
              <a:t>АБДУЛЛАЗЯНОВ ЭДВАРД ЮНУСОВИЧ</a:t>
            </a:r>
          </a:p>
          <a:p>
            <a:pPr>
              <a:lnSpc>
                <a:spcPts val="2939"/>
              </a:lnSpc>
            </a:pPr>
            <a:r>
              <a:rPr lang="en-US" sz="2799" spc="-165">
                <a:solidFill>
                  <a:srgbClr val="000000"/>
                </a:solidFill>
                <a:latin typeface="Montserrat"/>
              </a:rPr>
              <a:t>ректор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/>
          <p:nvPr/>
        </p:nvSpPr>
        <p:spPr>
          <a:xfrm flipH="1">
            <a:off x="6785963" y="-1329039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12" name="AutoShape 9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13" name="TextBox 10"/>
          <p:cNvSpPr txBox="1"/>
          <p:nvPr/>
        </p:nvSpPr>
        <p:spPr>
          <a:xfrm>
            <a:off x="17145000" y="9192260"/>
            <a:ext cx="121920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 smtClean="0">
                <a:solidFill>
                  <a:srgbClr val="FFFFFF"/>
                </a:solidFill>
                <a:latin typeface="Open Sans Extra Bold"/>
              </a:rPr>
              <a:t>10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C3080A-4E84-468F-E08D-5B2E1241C8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16"/>
          <a:stretch/>
        </p:blipFill>
        <p:spPr>
          <a:xfrm>
            <a:off x="229295" y="227431"/>
            <a:ext cx="3471719" cy="1065958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1F6C780-E545-3B41-5F37-4CFF63706D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18568"/>
              </p:ext>
            </p:extLst>
          </p:nvPr>
        </p:nvGraphicFramePr>
        <p:xfrm>
          <a:off x="229295" y="904873"/>
          <a:ext cx="17958492" cy="90006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58492">
                  <a:extLst>
                    <a:ext uri="{9D8B030D-6E8A-4147-A177-3AD203B41FA5}">
                      <a16:colId xmlns:a16="http://schemas.microsoft.com/office/drawing/2014/main" val="3321762028"/>
                    </a:ext>
                  </a:extLst>
                </a:gridCol>
              </a:tblGrid>
              <a:tr h="173117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ru-RU" sz="27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ru-RU" sz="27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Цели и задачи создания проекта «Атомная и водородная энергетика»:</a:t>
                      </a:r>
                    </a:p>
                  </a:txBody>
                  <a:tcPr marL="137160" marR="137160" marT="68580" marB="6858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4714966"/>
                  </a:ext>
                </a:extLst>
              </a:tr>
              <a:tr h="6968506"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ru-RU" sz="2700" b="0" i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проекта</a:t>
                      </a:r>
                      <a:r>
                        <a:rPr lang="ru-RU" sz="2700" b="0" i="0" u="sng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Переход к высокоэффективной безуглеродной атомно-водородной энергетике</a:t>
                      </a:r>
                    </a:p>
                    <a:p>
                      <a:pPr marL="0" indent="0" algn="l">
                        <a:buNone/>
                      </a:pPr>
                      <a:endParaRPr lang="ru-RU" sz="27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ru-RU" sz="2700" b="0" i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Задачи</a:t>
                      </a:r>
                      <a:r>
                        <a:rPr lang="ru-RU" sz="2700" b="0" i="0" u="sng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проекта: 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Научно-образовательное и кадровое обеспечение проектирования, строительства, эксплуатации АЭТС с ВТГР.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Научно-образовательное и кадровое обеспечение проектирования, строительства, эксплуатации автономных энергетических систем с декарбонизованным процессом энергопроизводства и «нулевыми» выбросами.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Цифровой инжиниринг в атомной и водородной энергетике.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технологий утилизации жидких, твердых, газообразных отходов объектов энергетики.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программно-расчетного комплекса химико-технологической части АЭТС с ВТГР для прогнозирования рабочих параметров и условий эксплуатации.</a:t>
                      </a:r>
                    </a:p>
                    <a:p>
                      <a:pPr marL="342900" indent="-342900" algn="l">
                        <a:spcBef>
                          <a:spcPts val="1800"/>
                        </a:spcBef>
                        <a:buAutoNum type="arabicPeriod"/>
                      </a:pPr>
                      <a:r>
                        <a:rPr lang="ru-RU" sz="2700" b="0" i="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гибридной энергосистемы с высокотемпературным топливным элементом для высокоэффективного производства энергии.</a:t>
                      </a:r>
                    </a:p>
                  </a:txBody>
                  <a:tcPr marL="137160" marR="137160" marT="68580" marB="6858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4553498"/>
                  </a:ext>
                </a:extLst>
              </a:tr>
            </a:tbl>
          </a:graphicData>
        </a:graphic>
      </p:graphicFrame>
      <p:pic>
        <p:nvPicPr>
          <p:cNvPr id="8" name="object 37">
            <a:extLst>
              <a:ext uri="{FF2B5EF4-FFF2-40B4-BE49-F238E27FC236}">
                <a16:creationId xmlns:a16="http://schemas.microsoft.com/office/drawing/2014/main" id="{5D838E4B-78ED-9E6C-47C3-9457800690F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71940" y="229801"/>
            <a:ext cx="3186355" cy="638983"/>
          </a:xfrm>
          <a:prstGeom prst="rect">
            <a:avLst/>
          </a:prstGeom>
        </p:spPr>
      </p:pic>
      <p:pic>
        <p:nvPicPr>
          <p:cNvPr id="10" name="object 4">
            <a:extLst>
              <a:ext uri="{FF2B5EF4-FFF2-40B4-BE49-F238E27FC236}">
                <a16:creationId xmlns:a16="http://schemas.microsoft.com/office/drawing/2014/main" id="{146DABD5-841A-EBC7-3312-6ECD922CD2F7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496612" y="227431"/>
            <a:ext cx="3294366" cy="95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6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8525" y="3026598"/>
            <a:ext cx="16757144" cy="5626867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3" name="AutoShape 3"/>
          <p:cNvSpPr/>
          <p:nvPr/>
        </p:nvSpPr>
        <p:spPr>
          <a:xfrm>
            <a:off x="0" y="4468068"/>
            <a:ext cx="16757144" cy="50156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AutoShape 4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484ABC">
              <a:alpha val="12941"/>
            </a:srgbClr>
          </a:solid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639230" y="-203728"/>
            <a:ext cx="8944351" cy="10694456"/>
            <a:chOff x="0" y="0"/>
            <a:chExt cx="8603361" cy="10286746"/>
          </a:xfrm>
        </p:grpSpPr>
        <p:sp>
          <p:nvSpPr>
            <p:cNvPr id="6" name="Freeform 6"/>
            <p:cNvSpPr/>
            <p:nvPr/>
          </p:nvSpPr>
          <p:spPr>
            <a:xfrm>
              <a:off x="-2794" y="-128"/>
              <a:ext cx="8606155" cy="10286874"/>
            </a:xfrm>
            <a:custGeom>
              <a:avLst/>
              <a:gdLst/>
              <a:ahLst/>
              <a:cxnLst/>
              <a:rect l="l" t="t" r="r" b="b"/>
              <a:pathLst>
                <a:path w="8606155" h="10286874">
                  <a:moveTo>
                    <a:pt x="8606155" y="10251441"/>
                  </a:moveTo>
                  <a:cubicBezTo>
                    <a:pt x="8606155" y="10284588"/>
                    <a:pt x="8595487" y="10286874"/>
                    <a:pt x="8567674" y="10286874"/>
                  </a:cubicBezTo>
                  <a:cubicBezTo>
                    <a:pt x="5713094" y="10286239"/>
                    <a:pt x="2858643" y="10286239"/>
                    <a:pt x="4064" y="10286239"/>
                  </a:cubicBezTo>
                  <a:cubicBezTo>
                    <a:pt x="0" y="10272396"/>
                    <a:pt x="6350" y="10259823"/>
                    <a:pt x="9271" y="10246996"/>
                  </a:cubicBezTo>
                  <a:cubicBezTo>
                    <a:pt x="134747" y="9685402"/>
                    <a:pt x="260350" y="9123935"/>
                    <a:pt x="386207" y="8562467"/>
                  </a:cubicBezTo>
                  <a:cubicBezTo>
                    <a:pt x="565658" y="7761986"/>
                    <a:pt x="745490" y="6961633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6"/>
                    <a:pt x="8605139" y="6846317"/>
                    <a:pt x="8606155" y="10251441"/>
                  </a:cubicBezTo>
                  <a:close/>
                </a:path>
              </a:pathLst>
            </a:custGeom>
            <a:blipFill>
              <a:blip r:embed="rId2"/>
              <a:stretch>
                <a:fillRect r="-59423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17494137" y="698454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5" y="0"/>
                </a:lnTo>
                <a:lnTo>
                  <a:pt x="2556815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9620250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10" name="Freeform 10"/>
          <p:cNvSpPr/>
          <p:nvPr/>
        </p:nvSpPr>
        <p:spPr>
          <a:xfrm>
            <a:off x="698220" y="6034842"/>
            <a:ext cx="453435" cy="503817"/>
          </a:xfrm>
          <a:custGeom>
            <a:avLst/>
            <a:gdLst/>
            <a:ahLst/>
            <a:cxnLst/>
            <a:rect l="l" t="t" r="r" b="b"/>
            <a:pathLst>
              <a:path w="453435" h="503817">
                <a:moveTo>
                  <a:pt x="0" y="0"/>
                </a:moveTo>
                <a:lnTo>
                  <a:pt x="453435" y="0"/>
                </a:lnTo>
                <a:lnTo>
                  <a:pt x="453435" y="503817"/>
                </a:lnTo>
                <a:lnTo>
                  <a:pt x="0" y="50381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73029" y="6723762"/>
            <a:ext cx="503817" cy="503817"/>
          </a:xfrm>
          <a:custGeom>
            <a:avLst/>
            <a:gdLst/>
            <a:ahLst/>
            <a:cxnLst/>
            <a:rect l="l" t="t" r="r" b="b"/>
            <a:pathLst>
              <a:path w="503817" h="503817">
                <a:moveTo>
                  <a:pt x="0" y="0"/>
                </a:moveTo>
                <a:lnTo>
                  <a:pt x="503816" y="0"/>
                </a:lnTo>
                <a:lnTo>
                  <a:pt x="503816" y="503816"/>
                </a:lnTo>
                <a:lnTo>
                  <a:pt x="0" y="5038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85624" y="7412681"/>
            <a:ext cx="478626" cy="478626"/>
          </a:xfrm>
          <a:custGeom>
            <a:avLst/>
            <a:gdLst/>
            <a:ahLst/>
            <a:cxnLst/>
            <a:rect l="l" t="t" r="r" b="b"/>
            <a:pathLst>
              <a:path w="478626" h="478626">
                <a:moveTo>
                  <a:pt x="0" y="0"/>
                </a:moveTo>
                <a:lnTo>
                  <a:pt x="478626" y="0"/>
                </a:lnTo>
                <a:lnTo>
                  <a:pt x="478626" y="478626"/>
                </a:lnTo>
                <a:lnTo>
                  <a:pt x="0" y="47862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98220" y="8076409"/>
            <a:ext cx="478626" cy="478626"/>
          </a:xfrm>
          <a:custGeom>
            <a:avLst/>
            <a:gdLst/>
            <a:ahLst/>
            <a:cxnLst/>
            <a:rect l="l" t="t" r="r" b="b"/>
            <a:pathLst>
              <a:path w="478626" h="478626">
                <a:moveTo>
                  <a:pt x="0" y="0"/>
                </a:moveTo>
                <a:lnTo>
                  <a:pt x="478625" y="0"/>
                </a:lnTo>
                <a:lnTo>
                  <a:pt x="478625" y="478626"/>
                </a:lnTo>
                <a:lnTo>
                  <a:pt x="0" y="4786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673029" y="3476315"/>
            <a:ext cx="12976176" cy="69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52"/>
              </a:lnSpc>
            </a:pPr>
            <a:r>
              <a:rPr lang="en-US" sz="5600" spc="-330">
                <a:solidFill>
                  <a:srgbClr val="FFFFFF"/>
                </a:solidFill>
                <a:latin typeface="Century Gothic Paneuropean Bold"/>
              </a:rPr>
              <a:t>Спасибо за внимание !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73029" y="5067236"/>
            <a:ext cx="7764455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FFFFFF"/>
                </a:solidFill>
                <a:latin typeface="Century Gothic Paneuropean Bold"/>
              </a:rPr>
              <a:t>ФГБОУ ВО «Казанский государственный энергетический университет»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59109" y="8115040"/>
            <a:ext cx="1078281" cy="3632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2"/>
              </a:lnSpc>
              <a:spcBef>
                <a:spcPct val="0"/>
              </a:spcBef>
            </a:pPr>
            <a:r>
              <a:rPr lang="en-US" sz="2137">
                <a:solidFill>
                  <a:srgbClr val="FFFFFF"/>
                </a:solidFill>
                <a:latin typeface="Century Gothic Paneuropean Bold"/>
              </a:rPr>
              <a:t>kgeu.ru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59109" y="6086069"/>
            <a:ext cx="5772634" cy="355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2"/>
              </a:lnSpc>
              <a:spcBef>
                <a:spcPct val="0"/>
              </a:spcBef>
            </a:pPr>
            <a:r>
              <a:rPr lang="en-US" sz="2137">
                <a:solidFill>
                  <a:srgbClr val="FFFFFF"/>
                </a:solidFill>
                <a:latin typeface="Century Gothic Paneuropean Bold"/>
              </a:rPr>
              <a:t>420066, г. Казань, ул. Красносельская, 51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59109" y="6774988"/>
            <a:ext cx="2517201" cy="355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2"/>
              </a:lnSpc>
              <a:spcBef>
                <a:spcPct val="0"/>
              </a:spcBef>
            </a:pPr>
            <a:r>
              <a:rPr lang="en-US" sz="2137">
                <a:solidFill>
                  <a:srgbClr val="FFFFFF"/>
                </a:solidFill>
                <a:latin typeface="Century Gothic Paneuropean Bold"/>
              </a:rPr>
              <a:t>8 (843) 519-42-02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59109" y="7448286"/>
            <a:ext cx="3807800" cy="355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92"/>
              </a:lnSpc>
              <a:spcBef>
                <a:spcPct val="0"/>
              </a:spcBef>
            </a:pPr>
            <a:r>
              <a:rPr lang="en-US" sz="2137">
                <a:solidFill>
                  <a:srgbClr val="FFFFFF"/>
                </a:solidFill>
                <a:latin typeface="Century Gothic Paneuropean Bold"/>
              </a:rPr>
              <a:t>kgeu@kgeu.ru</a:t>
            </a:r>
          </a:p>
        </p:txBody>
      </p:sp>
      <p:sp>
        <p:nvSpPr>
          <p:cNvPr id="20" name="Freeform 20"/>
          <p:cNvSpPr/>
          <p:nvPr/>
        </p:nvSpPr>
        <p:spPr>
          <a:xfrm>
            <a:off x="408525" y="1028700"/>
            <a:ext cx="2884360" cy="1069062"/>
          </a:xfrm>
          <a:custGeom>
            <a:avLst/>
            <a:gdLst/>
            <a:ahLst/>
            <a:cxnLst/>
            <a:rect l="l" t="t" r="r" b="b"/>
            <a:pathLst>
              <a:path w="2884360" h="1069062">
                <a:moveTo>
                  <a:pt x="0" y="0"/>
                </a:moveTo>
                <a:lnTo>
                  <a:pt x="2884360" y="0"/>
                </a:lnTo>
                <a:lnTo>
                  <a:pt x="2884360" y="1069062"/>
                </a:lnTo>
                <a:lnTo>
                  <a:pt x="0" y="106906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1312" t="-67418" r="-11877" b="-67594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3776311" y="1028700"/>
            <a:ext cx="3035371" cy="1069062"/>
          </a:xfrm>
          <a:custGeom>
            <a:avLst/>
            <a:gdLst/>
            <a:ahLst/>
            <a:cxnLst/>
            <a:rect l="l" t="t" r="r" b="b"/>
            <a:pathLst>
              <a:path w="3035371" h="1069062">
                <a:moveTo>
                  <a:pt x="0" y="0"/>
                </a:moveTo>
                <a:lnTo>
                  <a:pt x="3035371" y="0"/>
                </a:lnTo>
                <a:lnTo>
                  <a:pt x="3035371" y="1069062"/>
                </a:lnTo>
                <a:lnTo>
                  <a:pt x="0" y="1069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9" name="Text Box 3"/>
          <p:cNvSpPr txBox="1">
            <a:spLocks/>
          </p:cNvSpPr>
          <p:nvPr/>
        </p:nvSpPr>
        <p:spPr bwMode="auto">
          <a:xfrm>
            <a:off x="-1657200" y="552990"/>
            <a:ext cx="6696764" cy="1510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8575" tIns="28575" rIns="28575" bIns="28575"/>
          <a:lstStyle/>
          <a:p>
            <a:pPr algn="r" eaLnBrk="1">
              <a:defRPr/>
            </a:pPr>
            <a:r>
              <a:rPr lang="ru-RU" altLang="x-none" sz="7500" b="1" dirty="0">
                <a:solidFill>
                  <a:srgbClr val="000000"/>
                </a:solidFill>
                <a:latin typeface="Gilroy Bold" pitchFamily="2" charset="0"/>
                <a:ea typeface="Montserrat Semi" charset="0"/>
                <a:cs typeface="Montserrat Semi" charset="0"/>
                <a:sym typeface="Poppins Medium" charset="0"/>
              </a:rPr>
              <a:t>История</a:t>
            </a:r>
            <a:endParaRPr lang="x-none" altLang="x-none" sz="7500" b="1" dirty="0">
              <a:solidFill>
                <a:srgbClr val="000000"/>
              </a:solidFill>
              <a:latin typeface="Gilroy Bold" pitchFamily="2" charset="0"/>
              <a:ea typeface="Montserrat Semi" charset="0"/>
              <a:cs typeface="Montserrat Semi" charset="0"/>
              <a:sym typeface="Poppins Medium" charset="0"/>
            </a:endParaRPr>
          </a:p>
        </p:txBody>
      </p:sp>
      <p:grpSp>
        <p:nvGrpSpPr>
          <p:cNvPr id="57" name="Group 1">
            <a:extLst>
              <a:ext uri="{FF2B5EF4-FFF2-40B4-BE49-F238E27FC236}">
                <a16:creationId xmlns:a16="http://schemas.microsoft.com/office/drawing/2014/main" id="{B8A2746F-E992-D640-92C1-128D179DC0F1}"/>
              </a:ext>
            </a:extLst>
          </p:cNvPr>
          <p:cNvGrpSpPr/>
          <p:nvPr/>
        </p:nvGrpSpPr>
        <p:grpSpPr>
          <a:xfrm rot="16200000">
            <a:off x="6051646" y="-1485226"/>
            <a:ext cx="6426714" cy="14715612"/>
            <a:chOff x="7238599" y="1403359"/>
            <a:chExt cx="8568952" cy="19090299"/>
          </a:xfrm>
        </p:grpSpPr>
        <p:sp>
          <p:nvSpPr>
            <p:cNvPr id="174" name="Rounded Rectangle"/>
            <p:cNvSpPr/>
            <p:nvPr/>
          </p:nvSpPr>
          <p:spPr>
            <a:xfrm rot="5400000">
              <a:off x="10188942" y="14650252"/>
              <a:ext cx="2668266" cy="856895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73" name="Rounded Rectangle"/>
            <p:cNvSpPr/>
            <p:nvPr/>
          </p:nvSpPr>
          <p:spPr>
            <a:xfrm rot="5400000">
              <a:off x="10188942" y="9264727"/>
              <a:ext cx="2668266" cy="856895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72" name="Rounded Rectangle"/>
            <p:cNvSpPr/>
            <p:nvPr/>
          </p:nvSpPr>
          <p:spPr>
            <a:xfrm rot="5400000">
              <a:off x="10188942" y="3865699"/>
              <a:ext cx="2668266" cy="856895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9" name="Rounded Rectangle"/>
            <p:cNvSpPr/>
            <p:nvPr/>
          </p:nvSpPr>
          <p:spPr>
            <a:xfrm rot="5400000">
              <a:off x="10188942" y="-1513474"/>
              <a:ext cx="2668266" cy="856895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" name="Shape"/>
            <p:cNvSpPr/>
            <p:nvPr/>
          </p:nvSpPr>
          <p:spPr>
            <a:xfrm rot="5400000">
              <a:off x="9969187" y="7422826"/>
              <a:ext cx="2819031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003CA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" name="Shape"/>
            <p:cNvSpPr/>
            <p:nvPr/>
          </p:nvSpPr>
          <p:spPr>
            <a:xfrm rot="5400000">
              <a:off x="9969187" y="2066803"/>
              <a:ext cx="2819031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003CA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3" name="Shape"/>
            <p:cNvSpPr/>
            <p:nvPr/>
          </p:nvSpPr>
          <p:spPr>
            <a:xfrm rot="16200000">
              <a:off x="11587096" y="4744184"/>
              <a:ext cx="2819030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C4CBD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4" name="Shape"/>
            <p:cNvSpPr/>
            <p:nvPr/>
          </p:nvSpPr>
          <p:spPr>
            <a:xfrm rot="16200000">
              <a:off x="11587096" y="10100207"/>
              <a:ext cx="2819030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C4CBD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5" name="Placeholder"/>
            <p:cNvSpPr/>
            <p:nvPr/>
          </p:nvSpPr>
          <p:spPr>
            <a:xfrm rot="5400000">
              <a:off x="7583306" y="1776227"/>
              <a:ext cx="2778847" cy="2103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lvl="0" algn="l">
                <a:buNone/>
              </a:pPr>
              <a:r>
                <a:rPr lang="ru-RU" sz="1950" b="1" dirty="0">
                  <a:solidFill>
                    <a:srgbClr val="003CA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Казанский филиал Московского энергетического института </a:t>
              </a:r>
              <a:endParaRPr lang="en-US" sz="1950" b="1" dirty="0">
                <a:solidFill>
                  <a:srgbClr val="003CA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lvl="0" algn="l">
                <a:buNone/>
              </a:pPr>
              <a:r>
                <a:rPr lang="ru-RU" sz="1950" b="1" dirty="0">
                  <a:solidFill>
                    <a:srgbClr val="003CA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(КФ МЭИ) </a:t>
              </a:r>
            </a:p>
          </p:txBody>
        </p:sp>
        <p:sp>
          <p:nvSpPr>
            <p:cNvPr id="77" name="2024"/>
            <p:cNvSpPr/>
            <p:nvPr/>
          </p:nvSpPr>
          <p:spPr>
            <a:xfrm>
              <a:off x="11700350" y="1981154"/>
              <a:ext cx="3424859" cy="1597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3600" b="0">
                  <a:solidFill>
                    <a:srgbClr val="F5CF5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pPr algn="l"/>
              <a:r>
                <a:rPr lang="en-US" sz="7500" b="1" dirty="0">
                  <a:solidFill>
                    <a:srgbClr val="000000"/>
                  </a:solidFill>
                  <a:latin typeface="Gilroy Bold"/>
                  <a:cs typeface="Calibri" panose="020F0502020204030204" pitchFamily="34" charset="0"/>
                </a:rPr>
                <a:t>1968</a:t>
              </a:r>
              <a:endParaRPr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endParaRPr>
            </a:p>
          </p:txBody>
        </p:sp>
        <p:sp>
          <p:nvSpPr>
            <p:cNvPr id="78" name="Lorem Ipsum is simply dummy text of the printing and typesetting industry. Lorem Ipsum has been the industry's standard dummy text ever since the 1500s, when an unknown printer took a galley of type and scrambled it to make a type specimen book. It has"/>
            <p:cNvSpPr txBox="1"/>
            <p:nvPr/>
          </p:nvSpPr>
          <p:spPr>
            <a:xfrm rot="5400000">
              <a:off x="8777123" y="2756282"/>
              <a:ext cx="2573063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endParaRPr sz="1200" dirty="0">
                <a:solidFill>
                  <a:srgbClr val="000000"/>
                </a:solidFill>
              </a:endParaRPr>
            </a:p>
          </p:txBody>
        </p:sp>
        <p:sp>
          <p:nvSpPr>
            <p:cNvPr id="160" name="Rounded Rectangle"/>
            <p:cNvSpPr/>
            <p:nvPr/>
          </p:nvSpPr>
          <p:spPr>
            <a:xfrm rot="5400000">
              <a:off x="12260605" y="6508220"/>
              <a:ext cx="2148368" cy="358611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1" name="Placeholder"/>
            <p:cNvSpPr/>
            <p:nvPr/>
          </p:nvSpPr>
          <p:spPr>
            <a:xfrm rot="5400000">
              <a:off x="7785996" y="7532521"/>
              <a:ext cx="2778847" cy="170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lvl="0" algn="l">
                <a:buNone/>
              </a:pPr>
              <a:r>
                <a:rPr lang="ru-RU" sz="1950" b="1" dirty="0">
                  <a:solidFill>
                    <a:srgbClr val="003CA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Казанский государственный энергетический университет</a:t>
              </a:r>
            </a:p>
          </p:txBody>
        </p:sp>
        <p:sp>
          <p:nvSpPr>
            <p:cNvPr id="162" name="2024"/>
            <p:cNvSpPr/>
            <p:nvPr/>
          </p:nvSpPr>
          <p:spPr>
            <a:xfrm>
              <a:off x="11702985" y="7358543"/>
              <a:ext cx="3424859" cy="1597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3600" b="0">
                  <a:solidFill>
                    <a:srgbClr val="F5CF5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pPr algn="l"/>
              <a:r>
                <a:rPr lang="en-US" sz="7500" b="1" dirty="0">
                  <a:solidFill>
                    <a:srgbClr val="000000"/>
                  </a:solidFill>
                  <a:latin typeface="Gilroy Bold"/>
                  <a:cs typeface="Calibri" panose="020F0502020204030204" pitchFamily="34" charset="0"/>
                </a:rPr>
                <a:t>2000</a:t>
              </a:r>
              <a:endParaRPr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endParaRPr>
            </a:p>
          </p:txBody>
        </p:sp>
        <p:sp>
          <p:nvSpPr>
            <p:cNvPr id="163" name="Lorem Ipsum is simply dummy text of the printing and typesetting industry. Lorem Ipsum has been the industry's standard dummy text ever since the 1500s, when an unknown printer took a galley of type and scrambled it to make a type specimen book. It has"/>
            <p:cNvSpPr txBox="1"/>
            <p:nvPr/>
          </p:nvSpPr>
          <p:spPr>
            <a:xfrm rot="5400000">
              <a:off x="8779759" y="8312523"/>
              <a:ext cx="2573063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endParaRPr sz="1200" dirty="0">
                <a:solidFill>
                  <a:srgbClr val="000000"/>
                </a:solidFill>
              </a:endParaRPr>
            </a:p>
          </p:txBody>
        </p:sp>
        <p:sp>
          <p:nvSpPr>
            <p:cNvPr id="164" name="Rounded Rectangle"/>
            <p:cNvSpPr/>
            <p:nvPr/>
          </p:nvSpPr>
          <p:spPr>
            <a:xfrm rot="5400000">
              <a:off x="12257970" y="11753260"/>
              <a:ext cx="2148368" cy="358611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5" name="Placeholder"/>
            <p:cNvSpPr/>
            <p:nvPr/>
          </p:nvSpPr>
          <p:spPr>
            <a:xfrm rot="5400000">
              <a:off x="8383524" y="13377727"/>
              <a:ext cx="2778847" cy="50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lvl="0" algn="l">
                <a:buNone/>
              </a:pPr>
              <a:r>
                <a:rPr lang="ru-RU" sz="1950" b="1" dirty="0">
                  <a:solidFill>
                    <a:srgbClr val="003CA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Юбилей 50 лет</a:t>
              </a:r>
            </a:p>
          </p:txBody>
        </p:sp>
        <p:sp>
          <p:nvSpPr>
            <p:cNvPr id="166" name="2024"/>
            <p:cNvSpPr/>
            <p:nvPr/>
          </p:nvSpPr>
          <p:spPr>
            <a:xfrm>
              <a:off x="11700350" y="12782435"/>
              <a:ext cx="3424859" cy="1597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3600" b="0">
                  <a:solidFill>
                    <a:srgbClr val="F5CF5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pPr algn="l"/>
              <a:r>
                <a:rPr lang="en-US" sz="7500" b="1" dirty="0">
                  <a:solidFill>
                    <a:srgbClr val="000000"/>
                  </a:solidFill>
                  <a:latin typeface="Gilroy Bold"/>
                  <a:cs typeface="Calibri" panose="020F0502020204030204" pitchFamily="34" charset="0"/>
                </a:rPr>
                <a:t>2018</a:t>
              </a:r>
              <a:endParaRPr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endParaRPr>
            </a:p>
          </p:txBody>
        </p:sp>
        <p:sp>
          <p:nvSpPr>
            <p:cNvPr id="168" name="Rounded Rectangle"/>
            <p:cNvSpPr/>
            <p:nvPr/>
          </p:nvSpPr>
          <p:spPr>
            <a:xfrm rot="5400000">
              <a:off x="12260605" y="17047568"/>
              <a:ext cx="2148368" cy="3586112"/>
            </a:xfrm>
            <a:prstGeom prst="roundRect">
              <a:avLst>
                <a:gd name="adj" fmla="val 5217"/>
              </a:avLst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9" name="Placeholder"/>
            <p:cNvSpPr/>
            <p:nvPr/>
          </p:nvSpPr>
          <p:spPr>
            <a:xfrm rot="5400000">
              <a:off x="8402040" y="18852884"/>
              <a:ext cx="2778847" cy="50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20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lvl="0" algn="l">
                <a:buNone/>
              </a:pPr>
              <a:endParaRPr lang="ru-RU" sz="1950" b="1" dirty="0">
                <a:solidFill>
                  <a:srgbClr val="003CA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0" name="2024"/>
            <p:cNvSpPr/>
            <p:nvPr/>
          </p:nvSpPr>
          <p:spPr>
            <a:xfrm>
              <a:off x="11702984" y="18076744"/>
              <a:ext cx="3424859" cy="1597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38100" tIns="38100" rIns="38100" bIns="38100" numCol="1" anchor="t">
              <a:spAutoFit/>
            </a:bodyPr>
            <a:lstStyle>
              <a:lvl1pPr algn="r">
                <a:defRPr sz="3600" b="0">
                  <a:solidFill>
                    <a:srgbClr val="F5CF5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pPr algn="l"/>
              <a:r>
                <a:rPr lang="en-US" sz="7500" b="1" dirty="0">
                  <a:solidFill>
                    <a:srgbClr val="000000"/>
                  </a:solidFill>
                  <a:latin typeface="Gilroy Bold"/>
                  <a:cs typeface="Calibri" panose="020F0502020204030204" pitchFamily="34" charset="0"/>
                </a:rPr>
                <a:t>202</a:t>
              </a:r>
              <a:r>
                <a:rPr lang="ru-RU" sz="7500" b="1" dirty="0">
                  <a:solidFill>
                    <a:srgbClr val="000000"/>
                  </a:solidFill>
                  <a:latin typeface="Gilroy Bold"/>
                  <a:cs typeface="Calibri" panose="020F0502020204030204" pitchFamily="34" charset="0"/>
                </a:rPr>
                <a:t>3</a:t>
              </a:r>
              <a:endParaRPr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endParaRPr>
            </a:p>
          </p:txBody>
        </p:sp>
      </p:grpSp>
      <p:sp>
        <p:nvSpPr>
          <p:cNvPr id="118" name="Text Box 1"/>
          <p:cNvSpPr txBox="1">
            <a:spLocks/>
          </p:cNvSpPr>
          <p:nvPr/>
        </p:nvSpPr>
        <p:spPr bwMode="auto">
          <a:xfrm>
            <a:off x="25183782" y="9336677"/>
            <a:ext cx="671513" cy="28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8575" tIns="28575" rIns="28575" bIns="28575">
            <a:spAutoFit/>
          </a:bodyPr>
          <a:lstStyle>
            <a:lvl1pPr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  <a:lvl2pPr marL="742950" indent="-285750"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2pPr>
            <a:lvl3pPr marL="1143000" indent="-228600"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3pPr>
            <a:lvl4pPr marL="1600200" indent="-228600"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4pPr>
            <a:lvl5pPr marL="2057400" indent="-228600"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74808C"/>
                </a:solidFill>
                <a:latin typeface="Poppins" charset="0"/>
                <a:ea typeface="Poppins" charset="0"/>
                <a:cs typeface="Poppins" charset="0"/>
                <a:sym typeface="Poppins" charset="0"/>
              </a:defRPr>
            </a:lvl9pPr>
          </a:lstStyle>
          <a:p>
            <a:pPr algn="ctr" eaLnBrk="1">
              <a:defRPr/>
            </a:pPr>
            <a:fld id="{50DB6F24-78AF-B74A-8CA2-6EFA4B1A3171}" type="slidenum">
              <a:rPr lang="x-none" altLang="x-none" sz="1500">
                <a:solidFill>
                  <a:srgbClr val="000000"/>
                </a:solidFill>
                <a:latin typeface="Montserrat" charset="0"/>
                <a:ea typeface="Montserrat" charset="0"/>
                <a:cs typeface="Montserrat" charset="0"/>
              </a:rPr>
              <a:pPr algn="ctr" eaLnBrk="1">
                <a:defRPr/>
              </a:pPr>
              <a:t>2</a:t>
            </a:fld>
            <a:endParaRPr lang="x-none" altLang="x-none" sz="1500" dirty="0">
              <a:solidFill>
                <a:srgbClr val="000000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20" name="Group 1">
            <a:extLst>
              <a:ext uri="{FF2B5EF4-FFF2-40B4-BE49-F238E27FC236}">
                <a16:creationId xmlns:a16="http://schemas.microsoft.com/office/drawing/2014/main" id="{B8A2746F-E992-D640-92C1-128D179DC0F1}"/>
              </a:ext>
            </a:extLst>
          </p:cNvPr>
          <p:cNvGrpSpPr/>
          <p:nvPr/>
        </p:nvGrpSpPr>
        <p:grpSpPr>
          <a:xfrm rot="16200000">
            <a:off x="12166294" y="2223298"/>
            <a:ext cx="2332539" cy="6301679"/>
            <a:chOff x="10632631" y="1403359"/>
            <a:chExt cx="3110052" cy="8175054"/>
          </a:xfrm>
        </p:grpSpPr>
        <p:sp>
          <p:nvSpPr>
            <p:cNvPr id="122" name="Shape"/>
            <p:cNvSpPr/>
            <p:nvPr/>
          </p:nvSpPr>
          <p:spPr>
            <a:xfrm rot="5400000">
              <a:off x="9969187" y="7422826"/>
              <a:ext cx="2819031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003CA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3" name="Shape"/>
            <p:cNvSpPr/>
            <p:nvPr/>
          </p:nvSpPr>
          <p:spPr>
            <a:xfrm rot="5400000">
              <a:off x="9969187" y="2066803"/>
              <a:ext cx="2819031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003CA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5" name="Shape"/>
            <p:cNvSpPr/>
            <p:nvPr/>
          </p:nvSpPr>
          <p:spPr>
            <a:xfrm rot="16200000">
              <a:off x="11587096" y="4744184"/>
              <a:ext cx="2819030" cy="1492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29" extrusionOk="0">
                  <a:moveTo>
                    <a:pt x="0" y="1018"/>
                  </a:moveTo>
                  <a:lnTo>
                    <a:pt x="0" y="14758"/>
                  </a:lnTo>
                  <a:cubicBezTo>
                    <a:pt x="0" y="15751"/>
                    <a:pt x="0" y="16546"/>
                    <a:pt x="22" y="17192"/>
                  </a:cubicBezTo>
                  <a:cubicBezTo>
                    <a:pt x="44" y="17838"/>
                    <a:pt x="88" y="18335"/>
                    <a:pt x="176" y="18732"/>
                  </a:cubicBezTo>
                  <a:cubicBezTo>
                    <a:pt x="287" y="19305"/>
                    <a:pt x="462" y="19817"/>
                    <a:pt x="685" y="20238"/>
                  </a:cubicBezTo>
                  <a:cubicBezTo>
                    <a:pt x="909" y="20659"/>
                    <a:pt x="1181" y="20989"/>
                    <a:pt x="1485" y="21198"/>
                  </a:cubicBezTo>
                  <a:cubicBezTo>
                    <a:pt x="1696" y="21364"/>
                    <a:pt x="1960" y="21446"/>
                    <a:pt x="2303" y="21488"/>
                  </a:cubicBezTo>
                  <a:cubicBezTo>
                    <a:pt x="2646" y="21529"/>
                    <a:pt x="3068" y="21529"/>
                    <a:pt x="3595" y="21529"/>
                  </a:cubicBezTo>
                  <a:lnTo>
                    <a:pt x="17999" y="21529"/>
                  </a:lnTo>
                  <a:cubicBezTo>
                    <a:pt x="18526" y="21529"/>
                    <a:pt x="18948" y="21529"/>
                    <a:pt x="19291" y="21488"/>
                  </a:cubicBezTo>
                  <a:cubicBezTo>
                    <a:pt x="19634" y="21446"/>
                    <a:pt x="19898" y="21364"/>
                    <a:pt x="20109" y="21198"/>
                  </a:cubicBezTo>
                  <a:cubicBezTo>
                    <a:pt x="20413" y="20989"/>
                    <a:pt x="20685" y="20659"/>
                    <a:pt x="20909" y="20238"/>
                  </a:cubicBezTo>
                  <a:cubicBezTo>
                    <a:pt x="21132" y="19817"/>
                    <a:pt x="21307" y="19305"/>
                    <a:pt x="21418" y="18732"/>
                  </a:cubicBezTo>
                  <a:cubicBezTo>
                    <a:pt x="21506" y="18335"/>
                    <a:pt x="21550" y="17838"/>
                    <a:pt x="21572" y="17192"/>
                  </a:cubicBezTo>
                  <a:cubicBezTo>
                    <a:pt x="21594" y="16546"/>
                    <a:pt x="21594" y="15751"/>
                    <a:pt x="21594" y="14758"/>
                  </a:cubicBezTo>
                  <a:lnTo>
                    <a:pt x="21594" y="1018"/>
                  </a:lnTo>
                  <a:cubicBezTo>
                    <a:pt x="21600" y="510"/>
                    <a:pt x="21402" y="75"/>
                    <a:pt x="21135" y="9"/>
                  </a:cubicBezTo>
                  <a:cubicBezTo>
                    <a:pt x="20810" y="-71"/>
                    <a:pt x="20522" y="402"/>
                    <a:pt x="20519" y="1018"/>
                  </a:cubicBezTo>
                  <a:lnTo>
                    <a:pt x="20519" y="14730"/>
                  </a:lnTo>
                  <a:cubicBezTo>
                    <a:pt x="20519" y="15430"/>
                    <a:pt x="20519" y="15991"/>
                    <a:pt x="20504" y="16446"/>
                  </a:cubicBezTo>
                  <a:cubicBezTo>
                    <a:pt x="20488" y="16901"/>
                    <a:pt x="20457" y="17251"/>
                    <a:pt x="20395" y="17531"/>
                  </a:cubicBezTo>
                  <a:cubicBezTo>
                    <a:pt x="20317" y="17935"/>
                    <a:pt x="20193" y="18297"/>
                    <a:pt x="20035" y="18594"/>
                  </a:cubicBezTo>
                  <a:cubicBezTo>
                    <a:pt x="19878" y="18891"/>
                    <a:pt x="19686" y="19123"/>
                    <a:pt x="19472" y="19270"/>
                  </a:cubicBezTo>
                  <a:cubicBezTo>
                    <a:pt x="19323" y="19387"/>
                    <a:pt x="19137" y="19445"/>
                    <a:pt x="18895" y="19473"/>
                  </a:cubicBezTo>
                  <a:cubicBezTo>
                    <a:pt x="18654" y="19501"/>
                    <a:pt x="18356" y="19500"/>
                    <a:pt x="17984" y="19500"/>
                  </a:cubicBezTo>
                  <a:lnTo>
                    <a:pt x="3610" y="19500"/>
                  </a:lnTo>
                  <a:cubicBezTo>
                    <a:pt x="3238" y="19500"/>
                    <a:pt x="2940" y="19501"/>
                    <a:pt x="2699" y="19473"/>
                  </a:cubicBezTo>
                  <a:cubicBezTo>
                    <a:pt x="2457" y="19445"/>
                    <a:pt x="2271" y="19387"/>
                    <a:pt x="2122" y="19270"/>
                  </a:cubicBezTo>
                  <a:cubicBezTo>
                    <a:pt x="1908" y="19123"/>
                    <a:pt x="1716" y="18891"/>
                    <a:pt x="1558" y="18594"/>
                  </a:cubicBezTo>
                  <a:cubicBezTo>
                    <a:pt x="1401" y="18297"/>
                    <a:pt x="1277" y="17935"/>
                    <a:pt x="1199" y="17531"/>
                  </a:cubicBezTo>
                  <a:cubicBezTo>
                    <a:pt x="1137" y="17251"/>
                    <a:pt x="1107" y="16901"/>
                    <a:pt x="1092" y="16446"/>
                  </a:cubicBezTo>
                  <a:cubicBezTo>
                    <a:pt x="1077" y="15991"/>
                    <a:pt x="1077" y="15431"/>
                    <a:pt x="1077" y="14730"/>
                  </a:cubicBezTo>
                  <a:lnTo>
                    <a:pt x="1077" y="1018"/>
                  </a:lnTo>
                  <a:cubicBezTo>
                    <a:pt x="1080" y="514"/>
                    <a:pt x="882" y="85"/>
                    <a:pt x="617" y="20"/>
                  </a:cubicBezTo>
                  <a:cubicBezTo>
                    <a:pt x="294" y="-60"/>
                    <a:pt x="7" y="406"/>
                    <a:pt x="0" y="1018"/>
                  </a:cubicBezTo>
                  <a:close/>
                </a:path>
              </a:pathLst>
            </a:custGeom>
            <a:solidFill>
              <a:srgbClr val="C4CBD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46" name="Placeholder"/>
          <p:cNvSpPr/>
          <p:nvPr/>
        </p:nvSpPr>
        <p:spPr>
          <a:xfrm>
            <a:off x="4142419" y="2875249"/>
            <a:ext cx="2110656" cy="1277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2000" b="0">
                <a:solidFill>
                  <a:srgbClr val="2D364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Казанский энергетический институт </a:t>
            </a:r>
          </a:p>
          <a:p>
            <a:pPr lvl="0" algn="l">
              <a:buNone/>
            </a:pPr>
            <a:r>
              <a:rPr lang="ru-RU" sz="1950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7" name="2024"/>
          <p:cNvSpPr/>
          <p:nvPr/>
        </p:nvSpPr>
        <p:spPr>
          <a:xfrm rot="16200000">
            <a:off x="3755242" y="5459926"/>
            <a:ext cx="2568644" cy="1231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3600" b="0">
                <a:solidFill>
                  <a:srgbClr val="F5CF5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pPr algn="l"/>
            <a:r>
              <a:rPr lang="en-US"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rPr>
              <a:t>1999</a:t>
            </a:r>
            <a:endParaRPr sz="7500" b="1" dirty="0">
              <a:solidFill>
                <a:srgbClr val="000000"/>
              </a:solidFill>
              <a:latin typeface="Gilroy Bold"/>
              <a:cs typeface="Calibri" panose="020F0502020204030204" pitchFamily="34" charset="0"/>
            </a:endParaRPr>
          </a:p>
        </p:txBody>
      </p:sp>
      <p:sp>
        <p:nvSpPr>
          <p:cNvPr id="152" name="Placeholder"/>
          <p:cNvSpPr/>
          <p:nvPr/>
        </p:nvSpPr>
        <p:spPr>
          <a:xfrm>
            <a:off x="8291083" y="2875248"/>
            <a:ext cx="2110656" cy="1577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2000" b="0">
                <a:solidFill>
                  <a:srgbClr val="2D364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статус </a:t>
            </a:r>
            <a:endParaRPr lang="en-US" sz="1950" b="1" dirty="0">
              <a:solidFill>
                <a:srgbClr val="053CA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ФБГБОУ ВПО + </a:t>
            </a:r>
            <a:endParaRPr lang="en-US" sz="1950" b="1" dirty="0">
              <a:solidFill>
                <a:srgbClr val="053CA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Бессрочная лицензия</a:t>
            </a:r>
          </a:p>
          <a:p>
            <a:pPr lvl="0" algn="l">
              <a:buNone/>
            </a:pPr>
            <a:r>
              <a:rPr lang="ru-RU" sz="1950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53" name="2024"/>
          <p:cNvSpPr/>
          <p:nvPr/>
        </p:nvSpPr>
        <p:spPr>
          <a:xfrm rot="16200000">
            <a:off x="7903906" y="5459926"/>
            <a:ext cx="2568644" cy="1231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3600" b="0">
                <a:solidFill>
                  <a:srgbClr val="F5CF5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pPr algn="l"/>
            <a:r>
              <a:rPr lang="en-US"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rPr>
              <a:t>2011</a:t>
            </a:r>
            <a:endParaRPr sz="7500" b="1" dirty="0">
              <a:solidFill>
                <a:srgbClr val="000000"/>
              </a:solidFill>
              <a:latin typeface="Gilroy Bold"/>
              <a:cs typeface="Calibri" panose="020F0502020204030204" pitchFamily="34" charset="0"/>
            </a:endParaRPr>
          </a:p>
        </p:txBody>
      </p:sp>
      <p:sp>
        <p:nvSpPr>
          <p:cNvPr id="155" name="Placeholder"/>
          <p:cNvSpPr/>
          <p:nvPr/>
        </p:nvSpPr>
        <p:spPr>
          <a:xfrm>
            <a:off x="12492300" y="2875248"/>
            <a:ext cx="2110656" cy="977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2000" b="0">
                <a:solidFill>
                  <a:srgbClr val="2D364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950" b="1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рограмма </a:t>
            </a: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развития </a:t>
            </a:r>
          </a:p>
          <a:p>
            <a:pPr lvl="0" algn="l">
              <a:buNone/>
            </a:pPr>
            <a:r>
              <a:rPr lang="ru-RU" sz="1950" b="1" dirty="0">
                <a:solidFill>
                  <a:srgbClr val="053C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приоритет 2030</a:t>
            </a:r>
          </a:p>
        </p:txBody>
      </p:sp>
      <p:sp>
        <p:nvSpPr>
          <p:cNvPr id="156" name="2024"/>
          <p:cNvSpPr/>
          <p:nvPr/>
        </p:nvSpPr>
        <p:spPr>
          <a:xfrm rot="16200000">
            <a:off x="12105124" y="5459926"/>
            <a:ext cx="2568644" cy="12311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r">
              <a:defRPr sz="3600" b="0">
                <a:solidFill>
                  <a:srgbClr val="F5CF5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pPr algn="l"/>
            <a:r>
              <a:rPr lang="en-US" sz="7500" b="1" dirty="0">
                <a:solidFill>
                  <a:srgbClr val="000000"/>
                </a:solidFill>
                <a:latin typeface="Gilroy Bold"/>
                <a:cs typeface="Calibri" panose="020F0502020204030204" pitchFamily="34" charset="0"/>
              </a:rPr>
              <a:t>2021</a:t>
            </a:r>
            <a:endParaRPr sz="7500" b="1" dirty="0">
              <a:solidFill>
                <a:srgbClr val="000000"/>
              </a:solidFill>
              <a:latin typeface="Gilroy Bold"/>
              <a:cs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5938" y="7567687"/>
            <a:ext cx="1970527" cy="84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66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31" y="0"/>
            <a:ext cx="18289586" cy="10287892"/>
          </a:xfrm>
          <a:prstGeom prst="rect">
            <a:avLst/>
          </a:prstGeom>
        </p:spPr>
      </p:pic>
      <p:sp>
        <p:nvSpPr>
          <p:cNvPr id="155" name="D."/>
          <p:cNvSpPr txBox="1"/>
          <p:nvPr/>
        </p:nvSpPr>
        <p:spPr>
          <a:xfrm>
            <a:off x="12810771" y="1693269"/>
            <a:ext cx="474702" cy="4462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6362C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sz="2400" dirty="0">
                <a:solidFill>
                  <a:srgbClr val="F0F4F7"/>
                </a:solidFill>
              </a:rPr>
              <a:t>D.</a:t>
            </a:r>
          </a:p>
        </p:txBody>
      </p:sp>
      <p:sp>
        <p:nvSpPr>
          <p:cNvPr id="163" name="B."/>
          <p:cNvSpPr txBox="1"/>
          <p:nvPr/>
        </p:nvSpPr>
        <p:spPr>
          <a:xfrm>
            <a:off x="2540935" y="1983491"/>
            <a:ext cx="474702" cy="4462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6362C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sz="2400" dirty="0">
                <a:solidFill>
                  <a:srgbClr val="F0F4F7"/>
                </a:solidFill>
              </a:rPr>
              <a:t>B.</a:t>
            </a:r>
          </a:p>
        </p:txBody>
      </p:sp>
      <p:sp>
        <p:nvSpPr>
          <p:cNvPr id="164" name="Lorem ipsum dolor sit amet, consectetur adipisg elit, sed do eiusmod tempor incididunt ut labore et dolore magna aliqua."/>
          <p:cNvSpPr txBox="1"/>
          <p:nvPr/>
        </p:nvSpPr>
        <p:spPr>
          <a:xfrm>
            <a:off x="683306" y="1927516"/>
            <a:ext cx="6555694" cy="19236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 algn="l">
              <a:lnSpc>
                <a:spcPct val="120000"/>
              </a:lnSpc>
              <a:spcBef>
                <a:spcPts val="2000"/>
              </a:spcBef>
              <a:defRPr sz="2600" b="0">
                <a:solidFill>
                  <a:srgbClr val="64697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 defTabSz="619125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3CA7"/>
                </a:solidFill>
                <a:latin typeface="Gilroy Bold"/>
                <a:ea typeface="Maven Pro Medium"/>
                <a:cs typeface="Maven Pro Medium"/>
                <a:sym typeface="Maven Pro Medium"/>
              </a:rPr>
              <a:t>ИНСТИТУТ ЭЛЕКТРОЭНЕРГЕТИКИ И ЭЛЕКТРОНИКИ</a:t>
            </a:r>
          </a:p>
          <a:p>
            <a:pPr defTabSz="619125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3CA7"/>
                </a:solidFill>
                <a:latin typeface="Gilroy Bold"/>
                <a:ea typeface="Maven Pro Medium"/>
                <a:cs typeface="Maven Pro Medium"/>
                <a:sym typeface="Maven Pro Medium"/>
              </a:rPr>
              <a:t>ИНСТИТУТ ТЕПЛОЭНЕРГЕТИКИ</a:t>
            </a:r>
          </a:p>
          <a:p>
            <a:pPr defTabSz="619125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3CA7"/>
                </a:solidFill>
                <a:latin typeface="Gilroy Bold"/>
                <a:ea typeface="Maven Pro Medium"/>
                <a:cs typeface="Maven Pro Medium"/>
                <a:sym typeface="Maven Pro Medium"/>
              </a:rPr>
              <a:t>ИНСТИТУТ ЦИФРОВЫХ ТЕХНОЛОГИЙ И ЭКОНОМИКИ</a:t>
            </a:r>
          </a:p>
          <a:p>
            <a:pPr defTabSz="619125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3CA7"/>
                </a:solidFill>
                <a:latin typeface="Gilroy Bold"/>
                <a:ea typeface="Maven Pro Medium"/>
                <a:cs typeface="Maven Pro Medium"/>
                <a:sym typeface="Maven Pro Medium"/>
              </a:rPr>
              <a:t>ИНСТИТУТ ДПО</a:t>
            </a:r>
          </a:p>
          <a:p>
            <a:pPr defTabSz="619125" eaLnBrk="0" fontAlgn="base" hangingPunct="0">
              <a:spcBef>
                <a:spcPts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3CA7"/>
                </a:solidFill>
                <a:latin typeface="Gilroy Bold"/>
                <a:ea typeface="Maven Pro Medium"/>
                <a:cs typeface="Maven Pro Medium"/>
                <a:sym typeface="Maven Pro Medium"/>
              </a:rPr>
              <a:t>ПРОЕКТНЫЙ ИНСТИТУТ </a:t>
            </a:r>
            <a:endParaRPr sz="2000" b="1" dirty="0">
              <a:solidFill>
                <a:srgbClr val="003CA7"/>
              </a:solidFill>
              <a:latin typeface="Gilroy Bold"/>
              <a:ea typeface="Maven Pro Medium"/>
              <a:cs typeface="Maven Pro Medium"/>
              <a:sym typeface="Maven Pro Medium"/>
            </a:endParaRPr>
          </a:p>
        </p:txBody>
      </p:sp>
      <p:sp>
        <p:nvSpPr>
          <p:cNvPr id="165" name="Subtitle text"/>
          <p:cNvSpPr txBox="1"/>
          <p:nvPr/>
        </p:nvSpPr>
        <p:spPr>
          <a:xfrm>
            <a:off x="2463284" y="948996"/>
            <a:ext cx="2819636" cy="7001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50" b="1" dirty="0">
                <a:solidFill>
                  <a:srgbClr val="ED2844"/>
                </a:solidFill>
                <a:latin typeface="Gilroy Bold"/>
              </a:rPr>
              <a:t>5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ИНСТИТУТОВ</a:t>
            </a:r>
            <a:endParaRPr sz="2700" b="1" dirty="0">
              <a:solidFill>
                <a:srgbClr val="003CA7"/>
              </a:solidFill>
              <a:latin typeface="Gilroy Bold"/>
            </a:endParaRPr>
          </a:p>
        </p:txBody>
      </p:sp>
      <p:sp>
        <p:nvSpPr>
          <p:cNvPr id="167" name="A."/>
          <p:cNvSpPr txBox="1"/>
          <p:nvPr/>
        </p:nvSpPr>
        <p:spPr>
          <a:xfrm>
            <a:off x="1795094" y="6328135"/>
            <a:ext cx="474702" cy="4462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6362C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sz="2400" dirty="0">
                <a:solidFill>
                  <a:srgbClr val="F0F4F7"/>
                </a:solidFill>
              </a:rPr>
              <a:t>A.</a:t>
            </a:r>
          </a:p>
        </p:txBody>
      </p:sp>
      <p:sp>
        <p:nvSpPr>
          <p:cNvPr id="43" name="Subtitle text"/>
          <p:cNvSpPr txBox="1"/>
          <p:nvPr/>
        </p:nvSpPr>
        <p:spPr>
          <a:xfrm>
            <a:off x="11633717" y="8250329"/>
            <a:ext cx="3214144" cy="1069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50" b="1" dirty="0">
                <a:solidFill>
                  <a:srgbClr val="FF0000"/>
                </a:solidFill>
                <a:latin typeface="Gilroy Bold"/>
              </a:rPr>
              <a:t>30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КАФЕДР</a:t>
            </a:r>
          </a:p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Gilroy Bold"/>
              </a:rPr>
              <a:t>24</a:t>
            </a:r>
            <a:r>
              <a:rPr lang="ru-RU" sz="2100" dirty="0">
                <a:solidFill>
                  <a:srgbClr val="000000"/>
                </a:solidFill>
                <a:latin typeface="Gilroy Bold"/>
              </a:rPr>
              <a:t> выпускающих</a:t>
            </a:r>
            <a:endParaRPr sz="2100" dirty="0">
              <a:solidFill>
                <a:srgbClr val="000000"/>
              </a:solidFill>
              <a:latin typeface="Gilroy Bold"/>
            </a:endParaRPr>
          </a:p>
        </p:txBody>
      </p:sp>
      <p:sp>
        <p:nvSpPr>
          <p:cNvPr id="46" name="Subtitle text"/>
          <p:cNvSpPr txBox="1"/>
          <p:nvPr/>
        </p:nvSpPr>
        <p:spPr>
          <a:xfrm>
            <a:off x="11090031" y="1499575"/>
            <a:ext cx="5661812" cy="23621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50" b="1" dirty="0">
                <a:solidFill>
                  <a:srgbClr val="FF0000"/>
                </a:solidFill>
                <a:latin typeface="Gilroy Bold"/>
              </a:rPr>
              <a:t>2117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 БЮДЖЕТНЫХ МЕСТ</a:t>
            </a:r>
          </a:p>
          <a:p>
            <a:pPr indent="1414463" algn="just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3CA7"/>
                </a:solidFill>
                <a:latin typeface="Gilroy Bold"/>
              </a:rPr>
              <a:t>	Бакалавриат   </a:t>
            </a:r>
            <a:r>
              <a:rPr lang="ru-RU" sz="2700" b="1" dirty="0">
                <a:solidFill>
                  <a:srgbClr val="FF0000"/>
                </a:solidFill>
                <a:latin typeface="Gilroy Bold"/>
              </a:rPr>
              <a:t>1594</a:t>
            </a:r>
          </a:p>
          <a:p>
            <a:pPr indent="1414463" algn="just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3CA7"/>
                </a:solidFill>
                <a:latin typeface="Gilroy Bold"/>
              </a:rPr>
              <a:t>	Специалитет   </a:t>
            </a:r>
            <a:r>
              <a:rPr lang="ru-RU" sz="2700" b="1" dirty="0">
                <a:solidFill>
                  <a:srgbClr val="FF0000"/>
                </a:solidFill>
                <a:latin typeface="Gilroy Bold"/>
              </a:rPr>
              <a:t>50</a:t>
            </a:r>
          </a:p>
          <a:p>
            <a:pPr indent="1414463" algn="just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3CA7"/>
                </a:solidFill>
                <a:latin typeface="Gilroy Bold"/>
              </a:rPr>
              <a:t>	Магистратура  </a:t>
            </a:r>
            <a:r>
              <a:rPr lang="ru-RU" sz="2700" b="1" dirty="0">
                <a:solidFill>
                  <a:srgbClr val="FF0000"/>
                </a:solidFill>
                <a:latin typeface="Gilroy Bold"/>
              </a:rPr>
              <a:t>420</a:t>
            </a:r>
          </a:p>
          <a:p>
            <a:pPr indent="1414463" algn="just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3CA7"/>
                </a:solidFill>
                <a:latin typeface="Gilroy Bold"/>
              </a:rPr>
              <a:t>	Аспирантура    </a:t>
            </a:r>
            <a:r>
              <a:rPr lang="ru-RU" sz="2700" b="1" dirty="0">
                <a:solidFill>
                  <a:srgbClr val="FF0000"/>
                </a:solidFill>
                <a:latin typeface="Gilroy Bold"/>
              </a:rPr>
              <a:t>53</a:t>
            </a:r>
          </a:p>
        </p:txBody>
      </p:sp>
      <p:sp>
        <p:nvSpPr>
          <p:cNvPr id="65" name="Subtitle text"/>
          <p:cNvSpPr txBox="1"/>
          <p:nvPr/>
        </p:nvSpPr>
        <p:spPr>
          <a:xfrm>
            <a:off x="1416580" y="4704987"/>
            <a:ext cx="3979505" cy="7001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50" b="1" dirty="0">
                <a:solidFill>
                  <a:srgbClr val="FF0000"/>
                </a:solidFill>
                <a:latin typeface="Gilroy Bold"/>
              </a:rPr>
              <a:t>10 000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студентов</a:t>
            </a:r>
          </a:p>
        </p:txBody>
      </p:sp>
      <p:sp>
        <p:nvSpPr>
          <p:cNvPr id="66" name="Subtitle text"/>
          <p:cNvSpPr txBox="1"/>
          <p:nvPr/>
        </p:nvSpPr>
        <p:spPr>
          <a:xfrm>
            <a:off x="1256196" y="6598824"/>
            <a:ext cx="5006488" cy="7001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3CA7"/>
                </a:solidFill>
                <a:latin typeface="Gilroy Bold"/>
              </a:rPr>
              <a:t>ТРУДОУСТРОЙСТВО </a:t>
            </a:r>
            <a:r>
              <a:rPr lang="ru-RU" sz="4050" b="1" dirty="0">
                <a:solidFill>
                  <a:srgbClr val="FF0000"/>
                </a:solidFill>
                <a:latin typeface="Gilroy Bold"/>
              </a:rPr>
              <a:t>93 %</a:t>
            </a:r>
            <a:endParaRPr lang="ru-RU" sz="3600" b="1" dirty="0">
              <a:solidFill>
                <a:srgbClr val="FF0000"/>
              </a:solidFill>
              <a:latin typeface="Gilroy Bold"/>
            </a:endParaRPr>
          </a:p>
        </p:txBody>
      </p:sp>
      <p:sp>
        <p:nvSpPr>
          <p:cNvPr id="69" name="Subtitle text"/>
          <p:cNvSpPr txBox="1"/>
          <p:nvPr/>
        </p:nvSpPr>
        <p:spPr>
          <a:xfrm>
            <a:off x="12361181" y="6391075"/>
            <a:ext cx="5160022" cy="1115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50" b="1" dirty="0">
                <a:solidFill>
                  <a:srgbClr val="FF0000"/>
                </a:solidFill>
                <a:latin typeface="Gilroy Bold"/>
              </a:rPr>
              <a:t>3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ДИССЕРТАЦИОННЫХ СОВЕТА</a:t>
            </a:r>
          </a:p>
        </p:txBody>
      </p:sp>
      <p:sp>
        <p:nvSpPr>
          <p:cNvPr id="71" name="Subtitle text"/>
          <p:cNvSpPr txBox="1"/>
          <p:nvPr/>
        </p:nvSpPr>
        <p:spPr>
          <a:xfrm>
            <a:off x="12285435" y="4497238"/>
            <a:ext cx="5160022" cy="1115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50" b="1" dirty="0">
                <a:solidFill>
                  <a:srgbClr val="FF0000"/>
                </a:solidFill>
                <a:latin typeface="Gilroy Bold"/>
              </a:rPr>
              <a:t>92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ОБРАЗОВАТЕЛЬНЫХ ПРОГРАММ</a:t>
            </a:r>
          </a:p>
        </p:txBody>
      </p:sp>
      <p:sp>
        <p:nvSpPr>
          <p:cNvPr id="78" name="Subtitle text"/>
          <p:cNvSpPr txBox="1"/>
          <p:nvPr/>
        </p:nvSpPr>
        <p:spPr>
          <a:xfrm>
            <a:off x="3406332" y="8433393"/>
            <a:ext cx="3214144" cy="7001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>
            <a:lvl1pPr algn="l">
              <a:defRPr sz="3200" b="0">
                <a:solidFill>
                  <a:srgbClr val="31333D"/>
                </a:solidFill>
                <a:latin typeface="Maven Pro Medium"/>
                <a:ea typeface="Maven Pro Medium"/>
                <a:cs typeface="Maven Pro Medium"/>
                <a:sym typeface="Maven Pro Medium"/>
              </a:defRPr>
            </a:lvl1pPr>
          </a:lstStyle>
          <a:p>
            <a:pPr algn="ctr" defTabSz="619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50" b="1" dirty="0">
                <a:solidFill>
                  <a:srgbClr val="FF0000"/>
                </a:solidFill>
                <a:latin typeface="Gilroy Bold"/>
              </a:rPr>
              <a:t>4</a:t>
            </a:r>
            <a:r>
              <a:rPr lang="en-US" sz="2700" b="1" dirty="0">
                <a:solidFill>
                  <a:srgbClr val="003CA7"/>
                </a:solidFill>
                <a:latin typeface="Gilroy Bold"/>
              </a:rPr>
              <a:t> </a:t>
            </a:r>
            <a:r>
              <a:rPr lang="ru-RU" sz="2700" b="1" dirty="0">
                <a:solidFill>
                  <a:srgbClr val="003CA7"/>
                </a:solidFill>
                <a:latin typeface="Gilroy Bold"/>
              </a:rPr>
              <a:t>ОБЩЕЖИТИЯ</a:t>
            </a: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FA83A36E-560D-20BB-AE74-02F1E7C5DE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887" y="311606"/>
            <a:ext cx="5661812" cy="1115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4" t="12848" r="33163" b="42285"/>
          <a:stretch/>
        </p:blipFill>
        <p:spPr>
          <a:xfrm>
            <a:off x="6666306" y="2855679"/>
            <a:ext cx="4925711" cy="463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9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4" name="Freeform 4"/>
          <p:cNvSpPr/>
          <p:nvPr/>
        </p:nvSpPr>
        <p:spPr>
          <a:xfrm>
            <a:off x="-1500059" y="7012999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497841" y="1661152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248778" y="328336"/>
            <a:ext cx="2629578" cy="974629"/>
          </a:xfrm>
          <a:custGeom>
            <a:avLst/>
            <a:gdLst/>
            <a:ahLst/>
            <a:cxnLst/>
            <a:rect l="l" t="t" r="r" b="b"/>
            <a:pathLst>
              <a:path w="2629578" h="974629">
                <a:moveTo>
                  <a:pt x="0" y="0"/>
                </a:moveTo>
                <a:lnTo>
                  <a:pt x="2629579" y="0"/>
                </a:lnTo>
                <a:lnTo>
                  <a:pt x="2629579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1312" t="-67418" r="-11877" b="-6759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02207" y="328336"/>
            <a:ext cx="2767250" cy="974629"/>
          </a:xfrm>
          <a:custGeom>
            <a:avLst/>
            <a:gdLst/>
            <a:ahLst/>
            <a:cxnLst/>
            <a:rect l="l" t="t" r="r" b="b"/>
            <a:pathLst>
              <a:path w="2767250" h="974629">
                <a:moveTo>
                  <a:pt x="0" y="0"/>
                </a:moveTo>
                <a:lnTo>
                  <a:pt x="2767250" y="0"/>
                </a:lnTo>
                <a:lnTo>
                  <a:pt x="2767250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7730588" y="9192260"/>
            <a:ext cx="47625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ru-RU" sz="6399" dirty="0">
                <a:solidFill>
                  <a:srgbClr val="FFFFFF"/>
                </a:solidFill>
                <a:latin typeface="Open Sans Extra Bold"/>
              </a:rPr>
              <a:t>9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77026" y="238118"/>
            <a:ext cx="9822474" cy="1202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0"/>
              </a:lnSpc>
            </a:pPr>
            <a:r>
              <a:rPr lang="en-US" sz="3100">
                <a:solidFill>
                  <a:srgbClr val="000000"/>
                </a:solidFill>
                <a:latin typeface="Century Gothic Paneuropean"/>
              </a:rPr>
              <a:t>Подготовка кадров в КГЭУ по профильным </a:t>
            </a:r>
          </a:p>
          <a:p>
            <a:pPr algn="just">
              <a:lnSpc>
                <a:spcPts val="3100"/>
              </a:lnSpc>
            </a:pPr>
            <a:r>
              <a:rPr lang="en-US" sz="3100">
                <a:solidFill>
                  <a:srgbClr val="000000"/>
                </a:solidFill>
                <a:latin typeface="Century Gothic Paneuropean Bold"/>
              </a:rPr>
              <a:t>ГК «Росатом»</a:t>
            </a:r>
            <a:r>
              <a:rPr lang="en-US" sz="3100">
                <a:solidFill>
                  <a:srgbClr val="000000"/>
                </a:solidFill>
                <a:latin typeface="Century Gothic Paneuropean"/>
              </a:rPr>
              <a:t> направлениям подготовки, приём на 1 курс по очной форме обучения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26" y="1440807"/>
            <a:ext cx="16459157" cy="8865249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 rot="-2700000">
            <a:off x="15560334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13" name="TextBox 12"/>
          <p:cNvSpPr txBox="1"/>
          <p:nvPr/>
        </p:nvSpPr>
        <p:spPr>
          <a:xfrm>
            <a:off x="17678400" y="9219313"/>
            <a:ext cx="129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ru-RU" sz="7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4" name="Freeform 4"/>
          <p:cNvSpPr/>
          <p:nvPr/>
        </p:nvSpPr>
        <p:spPr>
          <a:xfrm>
            <a:off x="-1987802" y="7225995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497841" y="1555120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248778" y="328336"/>
            <a:ext cx="2629578" cy="974629"/>
          </a:xfrm>
          <a:custGeom>
            <a:avLst/>
            <a:gdLst/>
            <a:ahLst/>
            <a:cxnLst/>
            <a:rect l="l" t="t" r="r" b="b"/>
            <a:pathLst>
              <a:path w="2629578" h="974629">
                <a:moveTo>
                  <a:pt x="0" y="0"/>
                </a:moveTo>
                <a:lnTo>
                  <a:pt x="2629579" y="0"/>
                </a:lnTo>
                <a:lnTo>
                  <a:pt x="2629579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1312" t="-67418" r="-11877" b="-6759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202207" y="328336"/>
            <a:ext cx="2767250" cy="974629"/>
          </a:xfrm>
          <a:custGeom>
            <a:avLst/>
            <a:gdLst/>
            <a:ahLst/>
            <a:cxnLst/>
            <a:rect l="l" t="t" r="r" b="b"/>
            <a:pathLst>
              <a:path w="2767250" h="974629">
                <a:moveTo>
                  <a:pt x="0" y="0"/>
                </a:moveTo>
                <a:lnTo>
                  <a:pt x="2767250" y="0"/>
                </a:lnTo>
                <a:lnTo>
                  <a:pt x="2767250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9" name="Freeform 9"/>
          <p:cNvSpPr/>
          <p:nvPr/>
        </p:nvSpPr>
        <p:spPr>
          <a:xfrm>
            <a:off x="792529" y="5785211"/>
            <a:ext cx="2458863" cy="1197360"/>
          </a:xfrm>
          <a:custGeom>
            <a:avLst/>
            <a:gdLst/>
            <a:ahLst/>
            <a:cxnLst/>
            <a:rect l="l" t="t" r="r" b="b"/>
            <a:pathLst>
              <a:path w="2458863" h="1197360">
                <a:moveTo>
                  <a:pt x="0" y="0"/>
                </a:moveTo>
                <a:lnTo>
                  <a:pt x="2458864" y="0"/>
                </a:lnTo>
                <a:lnTo>
                  <a:pt x="2458864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30427" y="7834397"/>
            <a:ext cx="1671327" cy="1697442"/>
          </a:xfrm>
          <a:custGeom>
            <a:avLst/>
            <a:gdLst/>
            <a:ahLst/>
            <a:cxnLst/>
            <a:rect l="l" t="t" r="r" b="b"/>
            <a:pathLst>
              <a:path w="1671327" h="1697442">
                <a:moveTo>
                  <a:pt x="0" y="0"/>
                </a:moveTo>
                <a:lnTo>
                  <a:pt x="1671328" y="0"/>
                </a:lnTo>
                <a:lnTo>
                  <a:pt x="1671328" y="1697442"/>
                </a:lnTo>
                <a:lnTo>
                  <a:pt x="0" y="16974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029012" y="5738344"/>
            <a:ext cx="2019937" cy="1291094"/>
          </a:xfrm>
          <a:custGeom>
            <a:avLst/>
            <a:gdLst/>
            <a:ahLst/>
            <a:cxnLst/>
            <a:rect l="l" t="t" r="r" b="b"/>
            <a:pathLst>
              <a:path w="2019937" h="1291094">
                <a:moveTo>
                  <a:pt x="0" y="0"/>
                </a:moveTo>
                <a:lnTo>
                  <a:pt x="2019937" y="0"/>
                </a:lnTo>
                <a:lnTo>
                  <a:pt x="2019937" y="1291094"/>
                </a:lnTo>
                <a:lnTo>
                  <a:pt x="0" y="129109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247446" y="8003051"/>
            <a:ext cx="4326145" cy="1528788"/>
          </a:xfrm>
          <a:custGeom>
            <a:avLst/>
            <a:gdLst/>
            <a:ahLst/>
            <a:cxnLst/>
            <a:rect l="l" t="t" r="r" b="b"/>
            <a:pathLst>
              <a:path w="4326145" h="1528788">
                <a:moveTo>
                  <a:pt x="0" y="0"/>
                </a:moveTo>
                <a:lnTo>
                  <a:pt x="4326146" y="0"/>
                </a:lnTo>
                <a:lnTo>
                  <a:pt x="4326146" y="1528788"/>
                </a:lnTo>
                <a:lnTo>
                  <a:pt x="0" y="152878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531210" y="5338846"/>
            <a:ext cx="1785285" cy="2090089"/>
          </a:xfrm>
          <a:custGeom>
            <a:avLst/>
            <a:gdLst/>
            <a:ahLst/>
            <a:cxnLst/>
            <a:rect l="l" t="t" r="r" b="b"/>
            <a:pathLst>
              <a:path w="1785285" h="2090089">
                <a:moveTo>
                  <a:pt x="0" y="0"/>
                </a:moveTo>
                <a:lnTo>
                  <a:pt x="1785284" y="0"/>
                </a:lnTo>
                <a:lnTo>
                  <a:pt x="1785284" y="2090090"/>
                </a:lnTo>
                <a:lnTo>
                  <a:pt x="0" y="209009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77026" y="238118"/>
            <a:ext cx="9822474" cy="421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0"/>
              </a:lnSpc>
            </a:pPr>
            <a:r>
              <a:rPr lang="en-US" sz="3100">
                <a:solidFill>
                  <a:srgbClr val="000000"/>
                </a:solidFill>
                <a:latin typeface="Century Gothic Paneuropean"/>
              </a:rPr>
              <a:t>Подготовка кадров в интересах </a:t>
            </a:r>
            <a:r>
              <a:rPr lang="en-US" sz="3100">
                <a:solidFill>
                  <a:srgbClr val="000000"/>
                </a:solidFill>
                <a:latin typeface="Century Gothic Paneuropean Bold"/>
              </a:rPr>
              <a:t>ГК “Росатом”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7026" y="1708777"/>
            <a:ext cx="16855707" cy="2374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100"/>
              </a:lnSpc>
            </a:pP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КЦП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на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2024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год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- </a:t>
            </a:r>
            <a:r>
              <a:rPr lang="en-US" sz="3100" b="1" dirty="0">
                <a:solidFill>
                  <a:srgbClr val="FF0000"/>
                </a:solidFill>
                <a:latin typeface="Century Gothic Paneuropean"/>
              </a:rPr>
              <a:t>1466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чел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.</a:t>
            </a:r>
          </a:p>
          <a:p>
            <a:pPr algn="just">
              <a:lnSpc>
                <a:spcPts val="3100"/>
              </a:lnSpc>
            </a:pPr>
            <a:endParaRPr lang="en-US" sz="3100" dirty="0">
              <a:solidFill>
                <a:srgbClr val="000000"/>
              </a:solidFill>
              <a:latin typeface="Century Gothic Paneuropean"/>
            </a:endParaRPr>
          </a:p>
          <a:p>
            <a:pPr algn="just">
              <a:lnSpc>
                <a:spcPts val="3100"/>
              </a:lnSpc>
            </a:pP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Целевое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обучение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-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на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1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декабря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2023 г. - </a:t>
            </a:r>
            <a:r>
              <a:rPr lang="en-US" sz="3100" b="1" dirty="0">
                <a:solidFill>
                  <a:srgbClr val="FF0000"/>
                </a:solidFill>
                <a:latin typeface="Century Gothic Paneuropean"/>
              </a:rPr>
              <a:t>9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человек</a:t>
            </a:r>
            <a:endParaRPr lang="en-US" sz="3100" dirty="0">
              <a:solidFill>
                <a:srgbClr val="000000"/>
              </a:solidFill>
              <a:latin typeface="Century Gothic Paneuropean"/>
            </a:endParaRPr>
          </a:p>
          <a:p>
            <a:pPr algn="just">
              <a:lnSpc>
                <a:spcPts val="3100"/>
              </a:lnSpc>
            </a:pP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                                   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на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1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сентября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2024 г. -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не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менее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b="1" dirty="0">
                <a:solidFill>
                  <a:srgbClr val="FF0000"/>
                </a:solidFill>
                <a:latin typeface="Century Gothic Paneuropean"/>
              </a:rPr>
              <a:t>30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чел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.</a:t>
            </a:r>
          </a:p>
          <a:p>
            <a:pPr algn="just">
              <a:lnSpc>
                <a:spcPts val="3100"/>
              </a:lnSpc>
            </a:pPr>
            <a:endParaRPr lang="en-US" sz="3100" dirty="0">
              <a:solidFill>
                <a:srgbClr val="000000"/>
              </a:solidFill>
              <a:latin typeface="Century Gothic Paneuropean"/>
            </a:endParaRPr>
          </a:p>
          <a:p>
            <a:pPr algn="just">
              <a:lnSpc>
                <a:spcPts val="3100"/>
              </a:lnSpc>
            </a:pP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Средний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балл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ЕГЭ - 14.05.02 -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Атомные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станции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: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проектирование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, </a:t>
            </a:r>
            <a:r>
              <a:rPr lang="en-US" sz="3100" dirty="0" err="1">
                <a:solidFill>
                  <a:srgbClr val="000000"/>
                </a:solidFill>
                <a:latin typeface="Century Gothic Paneuropean"/>
              </a:rPr>
              <a:t>эксплуатация</a:t>
            </a:r>
            <a:r>
              <a:rPr lang="en-US" sz="3100" dirty="0">
                <a:solidFill>
                  <a:srgbClr val="000000"/>
                </a:solidFill>
                <a:latin typeface="Century Gothic Paneuropean"/>
              </a:rPr>
              <a:t> и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964364" y="4130667"/>
            <a:ext cx="7409236" cy="812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3100"/>
              </a:lnSpc>
              <a:spcBef>
                <a:spcPct val="0"/>
              </a:spcBef>
            </a:pPr>
            <a:r>
              <a:rPr lang="en-US" sz="3100" u="none" strike="noStrike" dirty="0" err="1">
                <a:solidFill>
                  <a:srgbClr val="000000"/>
                </a:solidFill>
                <a:latin typeface="Century Gothic Paneuropean"/>
              </a:rPr>
              <a:t>инжиниринг</a:t>
            </a: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: 2022 </a:t>
            </a:r>
            <a:r>
              <a:rPr lang="en-US" sz="3100" u="none" strike="noStrike" dirty="0" err="1">
                <a:solidFill>
                  <a:srgbClr val="000000"/>
                </a:solidFill>
                <a:latin typeface="Century Gothic Paneuropean"/>
              </a:rPr>
              <a:t>год</a:t>
            </a: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 - </a:t>
            </a:r>
            <a:r>
              <a:rPr lang="en-US" sz="3100" b="1" u="none" strike="noStrike" dirty="0">
                <a:solidFill>
                  <a:srgbClr val="FF0000"/>
                </a:solidFill>
                <a:latin typeface="Century Gothic Paneuropean"/>
              </a:rPr>
              <a:t>80,0</a:t>
            </a: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u="none" strike="noStrike" dirty="0" err="1">
                <a:solidFill>
                  <a:srgbClr val="000000"/>
                </a:solidFill>
                <a:latin typeface="Century Gothic Paneuropean"/>
              </a:rPr>
              <a:t>балла</a:t>
            </a:r>
            <a:endParaRPr lang="en-US" sz="3100" u="none" strike="noStrike" dirty="0">
              <a:solidFill>
                <a:srgbClr val="000000"/>
              </a:solidFill>
              <a:latin typeface="Century Gothic Paneuropean"/>
            </a:endParaRPr>
          </a:p>
          <a:p>
            <a:pPr marL="0" lvl="0" indent="0" algn="just">
              <a:lnSpc>
                <a:spcPts val="3100"/>
              </a:lnSpc>
              <a:spcBef>
                <a:spcPct val="0"/>
              </a:spcBef>
            </a:pP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                        2023 </a:t>
            </a:r>
            <a:r>
              <a:rPr lang="en-US" sz="3100" u="none" strike="noStrike" dirty="0" err="1">
                <a:solidFill>
                  <a:srgbClr val="000000"/>
                </a:solidFill>
                <a:latin typeface="Century Gothic Paneuropean"/>
              </a:rPr>
              <a:t>год</a:t>
            </a: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 - </a:t>
            </a:r>
            <a:r>
              <a:rPr lang="en-US" sz="3100" b="1" u="none" strike="noStrike" dirty="0">
                <a:solidFill>
                  <a:srgbClr val="FF0000"/>
                </a:solidFill>
                <a:latin typeface="Century Gothic Paneuropean"/>
              </a:rPr>
              <a:t>76,8</a:t>
            </a:r>
            <a:r>
              <a:rPr lang="en-US" sz="3100" u="none" strike="noStrike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100" u="none" strike="noStrike" dirty="0" err="1">
                <a:solidFill>
                  <a:srgbClr val="000000"/>
                </a:solidFill>
                <a:latin typeface="Century Gothic Paneuropean"/>
              </a:rPr>
              <a:t>балла</a:t>
            </a:r>
            <a:endParaRPr lang="en-US" sz="3100" u="none" strike="noStrike" dirty="0">
              <a:solidFill>
                <a:srgbClr val="000000"/>
              </a:solidFill>
              <a:latin typeface="Century Gothic Paneuropean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77026" y="4990458"/>
            <a:ext cx="3565178" cy="421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3100"/>
              </a:lnSpc>
              <a:spcBef>
                <a:spcPct val="0"/>
              </a:spcBef>
            </a:pPr>
            <a:r>
              <a:rPr lang="en-US" sz="3100">
                <a:solidFill>
                  <a:srgbClr val="000000"/>
                </a:solidFill>
                <a:latin typeface="Century Gothic Paneuropean Bold"/>
              </a:rPr>
              <a:t>КГЭУ в рейтингах: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355636" y="6196883"/>
            <a:ext cx="1978364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3100"/>
              </a:lnSpc>
              <a:spcBef>
                <a:spcPct val="0"/>
              </a:spcBef>
            </a:pPr>
            <a:r>
              <a:rPr lang="en-US" sz="3100" dirty="0">
                <a:solidFill>
                  <a:srgbClr val="013CA6"/>
                </a:solidFill>
                <a:latin typeface="Century Gothic Paneuropean Bold"/>
              </a:rPr>
              <a:t>801-1000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027234" y="8327150"/>
            <a:ext cx="2453611" cy="1202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00"/>
              </a:lnSpc>
              <a:spcBef>
                <a:spcPct val="0"/>
              </a:spcBef>
            </a:pPr>
            <a:r>
              <a:rPr lang="en-US" sz="3100" u="none" strike="noStrike">
                <a:solidFill>
                  <a:srgbClr val="013CA6"/>
                </a:solidFill>
                <a:latin typeface="Century Gothic Paneuropean Bold"/>
              </a:rPr>
              <a:t>ТОП 200 ВТОРАЯ ЛИГА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399934" y="6196883"/>
            <a:ext cx="2045536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3100"/>
              </a:lnSpc>
              <a:spcBef>
                <a:spcPct val="0"/>
              </a:spcBef>
            </a:pPr>
            <a:r>
              <a:rPr lang="en-US" sz="3100" u="none" strike="noStrike" dirty="0">
                <a:solidFill>
                  <a:srgbClr val="013CA6"/>
                </a:solidFill>
                <a:latin typeface="Century Gothic Paneuropean Bold"/>
              </a:rPr>
              <a:t>401-450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392033" y="8266429"/>
            <a:ext cx="5145178" cy="1049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00"/>
              </a:lnSpc>
              <a:spcBef>
                <a:spcPct val="0"/>
              </a:spcBef>
            </a:pPr>
            <a:r>
              <a:rPr lang="en-US" sz="2700" u="none" strike="noStrike">
                <a:solidFill>
                  <a:srgbClr val="013CA6"/>
                </a:solidFill>
                <a:latin typeface="Century Gothic Paneuropean Bold"/>
              </a:rPr>
              <a:t>Локальный рейтинг по Приволжскому федеральному округу  9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699227" y="5711426"/>
            <a:ext cx="3798614" cy="1392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00"/>
              </a:lnSpc>
              <a:spcBef>
                <a:spcPct val="0"/>
              </a:spcBef>
            </a:pPr>
            <a:r>
              <a:rPr lang="en-US" sz="2700" u="none" strike="noStrike">
                <a:solidFill>
                  <a:srgbClr val="013CA6"/>
                </a:solidFill>
                <a:latin typeface="Century Gothic Paneuropean Bold"/>
              </a:rPr>
              <a:t>Рейтинг вузов по качеству подготовки ИИ-специалистов      ГРУППА D</a:t>
            </a:r>
          </a:p>
        </p:txBody>
      </p:sp>
      <p:sp>
        <p:nvSpPr>
          <p:cNvPr id="24" name="TextBox 10"/>
          <p:cNvSpPr txBox="1"/>
          <p:nvPr/>
        </p:nvSpPr>
        <p:spPr>
          <a:xfrm>
            <a:off x="17678400" y="9192260"/>
            <a:ext cx="68580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 smtClean="0">
                <a:solidFill>
                  <a:srgbClr val="FFFFFF"/>
                </a:solidFill>
                <a:latin typeface="Open Sans Extra Bold"/>
              </a:rPr>
              <a:t>5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427702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4" name="AutoShape 4"/>
          <p:cNvSpPr/>
          <p:nvPr/>
        </p:nvSpPr>
        <p:spPr>
          <a:xfrm rot="-2700000">
            <a:off x="-2646503" y="-1053207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5" name="AutoShape 5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6" name="Freeform 6"/>
          <p:cNvSpPr/>
          <p:nvPr/>
        </p:nvSpPr>
        <p:spPr>
          <a:xfrm>
            <a:off x="11937836" y="539609"/>
            <a:ext cx="2629578" cy="974629"/>
          </a:xfrm>
          <a:custGeom>
            <a:avLst/>
            <a:gdLst/>
            <a:ahLst/>
            <a:cxnLst/>
            <a:rect l="l" t="t" r="r" b="b"/>
            <a:pathLst>
              <a:path w="2629578" h="974629">
                <a:moveTo>
                  <a:pt x="0" y="0"/>
                </a:moveTo>
                <a:lnTo>
                  <a:pt x="2629578" y="0"/>
                </a:lnTo>
                <a:lnTo>
                  <a:pt x="2629578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312" t="-67418" r="-11877" b="-67594"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815001" y="3880278"/>
            <a:ext cx="13836116" cy="5378022"/>
            <a:chOff x="0" y="0"/>
            <a:chExt cx="3644080" cy="141643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44080" cy="1416434"/>
            </a:xfrm>
            <a:custGeom>
              <a:avLst/>
              <a:gdLst/>
              <a:ahLst/>
              <a:cxnLst/>
              <a:rect l="l" t="t" r="r" b="b"/>
              <a:pathLst>
                <a:path w="3644080" h="1416434">
                  <a:moveTo>
                    <a:pt x="0" y="0"/>
                  </a:moveTo>
                  <a:lnTo>
                    <a:pt x="3644080" y="0"/>
                  </a:lnTo>
                  <a:lnTo>
                    <a:pt x="3644080" y="1416434"/>
                  </a:lnTo>
                  <a:lnTo>
                    <a:pt x="0" y="1416434"/>
                  </a:lnTo>
                  <a:close/>
                </a:path>
              </a:pathLst>
            </a:custGeom>
            <a:solidFill>
              <a:srgbClr val="003CA7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644080" cy="14640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5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109872" y="4146619"/>
            <a:ext cx="13246375" cy="4845341"/>
            <a:chOff x="0" y="0"/>
            <a:chExt cx="3488757" cy="127613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488757" cy="1276139"/>
            </a:xfrm>
            <a:custGeom>
              <a:avLst/>
              <a:gdLst/>
              <a:ahLst/>
              <a:cxnLst/>
              <a:rect l="l" t="t" r="r" b="b"/>
              <a:pathLst>
                <a:path w="3488757" h="1276139">
                  <a:moveTo>
                    <a:pt x="0" y="0"/>
                  </a:moveTo>
                  <a:lnTo>
                    <a:pt x="3488757" y="0"/>
                  </a:lnTo>
                  <a:lnTo>
                    <a:pt x="3488757" y="1276139"/>
                  </a:lnTo>
                  <a:lnTo>
                    <a:pt x="0" y="127613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3488757" cy="13237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65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460824" y="4381021"/>
            <a:ext cx="5767590" cy="4376535"/>
            <a:chOff x="0" y="0"/>
            <a:chExt cx="7690120" cy="5835380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/>
            <a:srcRect l="6307" r="6307"/>
            <a:stretch>
              <a:fillRect/>
            </a:stretch>
          </p:blipFill>
          <p:spPr>
            <a:xfrm>
              <a:off x="0" y="0"/>
              <a:ext cx="7690120" cy="5835380"/>
            </a:xfrm>
            <a:prstGeom prst="rect">
              <a:avLst/>
            </a:prstGeom>
          </p:spPr>
        </p:pic>
      </p:grpSp>
      <p:sp>
        <p:nvSpPr>
          <p:cNvPr id="15" name="Freeform 15"/>
          <p:cNvSpPr/>
          <p:nvPr/>
        </p:nvSpPr>
        <p:spPr>
          <a:xfrm>
            <a:off x="-1500059" y="7012999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7497841" y="1661152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832401" y="539609"/>
            <a:ext cx="2767250" cy="974629"/>
          </a:xfrm>
          <a:custGeom>
            <a:avLst/>
            <a:gdLst/>
            <a:ahLst/>
            <a:cxnLst/>
            <a:rect l="l" t="t" r="r" b="b"/>
            <a:pathLst>
              <a:path w="2767250" h="974629">
                <a:moveTo>
                  <a:pt x="0" y="0"/>
                </a:moveTo>
                <a:lnTo>
                  <a:pt x="2767251" y="0"/>
                </a:lnTo>
                <a:lnTo>
                  <a:pt x="2767251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478666" y="4381021"/>
            <a:ext cx="6686860" cy="4376535"/>
          </a:xfrm>
          <a:custGeom>
            <a:avLst/>
            <a:gdLst/>
            <a:ahLst/>
            <a:cxnLst/>
            <a:rect l="l" t="t" r="r" b="b"/>
            <a:pathLst>
              <a:path w="6686860" h="4376535">
                <a:moveTo>
                  <a:pt x="0" y="0"/>
                </a:moveTo>
                <a:lnTo>
                  <a:pt x="6686860" y="0"/>
                </a:lnTo>
                <a:lnTo>
                  <a:pt x="6686860" y="4376536"/>
                </a:lnTo>
                <a:lnTo>
                  <a:pt x="0" y="43765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228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7730588" y="9192260"/>
            <a:ext cx="47625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 smtClean="0">
                <a:solidFill>
                  <a:srgbClr val="FFFFFF"/>
                </a:solidFill>
                <a:latin typeface="Open Sans Extra Bold"/>
              </a:rPr>
              <a:t>6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815001" y="1580913"/>
            <a:ext cx="9808258" cy="1833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16"/>
              </a:lnSpc>
            </a:pPr>
            <a:r>
              <a:rPr lang="en-US" sz="3616">
                <a:solidFill>
                  <a:srgbClr val="000000"/>
                </a:solidFill>
                <a:latin typeface="Century Gothic Paneuropean"/>
              </a:rPr>
              <a:t>11 октября 2022 года в рамках Российской энергетической недели состоялось подписание соглашения между </a:t>
            </a:r>
            <a:r>
              <a:rPr lang="en-US" sz="3616">
                <a:solidFill>
                  <a:srgbClr val="000000"/>
                </a:solidFill>
                <a:latin typeface="Century Gothic Paneuropean Bold"/>
              </a:rPr>
              <a:t>КГЭУ </a:t>
            </a:r>
            <a:r>
              <a:rPr lang="en-US" sz="3616">
                <a:solidFill>
                  <a:srgbClr val="000000"/>
                </a:solidFill>
                <a:latin typeface="Century Gothic Paneuropean"/>
              </a:rPr>
              <a:t>и </a:t>
            </a:r>
            <a:r>
              <a:rPr lang="en-US" sz="3616">
                <a:solidFill>
                  <a:srgbClr val="000000"/>
                </a:solidFill>
                <a:latin typeface="Century Gothic Paneuropean Bold"/>
              </a:rPr>
              <a:t>ГК "Росатом"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4" name="AutoShape 4"/>
          <p:cNvSpPr/>
          <p:nvPr/>
        </p:nvSpPr>
        <p:spPr>
          <a:xfrm rot="-2700000">
            <a:off x="-2646503" y="-1053207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5" name="AutoShape 5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6" name="Freeform 6"/>
          <p:cNvSpPr/>
          <p:nvPr/>
        </p:nvSpPr>
        <p:spPr>
          <a:xfrm>
            <a:off x="-1500059" y="7012999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7497841" y="1661152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731264" y="190493"/>
            <a:ext cx="2775463" cy="1028700"/>
          </a:xfrm>
          <a:custGeom>
            <a:avLst/>
            <a:gdLst/>
            <a:ahLst/>
            <a:cxnLst/>
            <a:rect l="l" t="t" r="r" b="b"/>
            <a:pathLst>
              <a:path w="2775463" h="1028700">
                <a:moveTo>
                  <a:pt x="0" y="0"/>
                </a:moveTo>
                <a:lnTo>
                  <a:pt x="2775463" y="0"/>
                </a:lnTo>
                <a:lnTo>
                  <a:pt x="2775463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1312" t="-67418" r="-11877" b="-67594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9332185" y="1829238"/>
            <a:ext cx="6917523" cy="8145791"/>
            <a:chOff x="0" y="0"/>
            <a:chExt cx="9223364" cy="10861054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9223364" cy="10861054"/>
              <a:chOff x="0" y="0"/>
              <a:chExt cx="1603031" cy="1887664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603031" cy="1887663"/>
              </a:xfrm>
              <a:custGeom>
                <a:avLst/>
                <a:gdLst/>
                <a:ahLst/>
                <a:cxnLst/>
                <a:rect l="l" t="t" r="r" b="b"/>
                <a:pathLst>
                  <a:path w="1603031" h="1887663">
                    <a:moveTo>
                      <a:pt x="0" y="0"/>
                    </a:moveTo>
                    <a:lnTo>
                      <a:pt x="1603031" y="0"/>
                    </a:lnTo>
                    <a:lnTo>
                      <a:pt x="1603031" y="1887663"/>
                    </a:lnTo>
                    <a:lnTo>
                      <a:pt x="0" y="1887663"/>
                    </a:lnTo>
                    <a:close/>
                  </a:path>
                </a:pathLst>
              </a:custGeom>
              <a:solidFill>
                <a:srgbClr val="003CA7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47625"/>
                <a:ext cx="1603031" cy="1935289"/>
              </a:xfrm>
              <a:prstGeom prst="rect">
                <a:avLst/>
              </a:prstGeom>
            </p:spPr>
            <p:txBody>
              <a:bodyPr lIns="50246" tIns="50246" rIns="50246" bIns="50246" rtlCol="0" anchor="ctr"/>
              <a:lstStyle/>
              <a:p>
                <a:pPr algn="ctr">
                  <a:lnSpc>
                    <a:spcPts val="3365"/>
                  </a:lnSpc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51834" y="306784"/>
              <a:ext cx="8519696" cy="10267844"/>
              <a:chOff x="0" y="0"/>
              <a:chExt cx="1480733" cy="178456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480733" cy="1784563"/>
              </a:xfrm>
              <a:custGeom>
                <a:avLst/>
                <a:gdLst/>
                <a:ahLst/>
                <a:cxnLst/>
                <a:rect l="l" t="t" r="r" b="b"/>
                <a:pathLst>
                  <a:path w="1480733" h="1784563">
                    <a:moveTo>
                      <a:pt x="0" y="0"/>
                    </a:moveTo>
                    <a:lnTo>
                      <a:pt x="1480733" y="0"/>
                    </a:lnTo>
                    <a:lnTo>
                      <a:pt x="1480733" y="1784563"/>
                    </a:lnTo>
                    <a:lnTo>
                      <a:pt x="0" y="178456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47625"/>
                <a:ext cx="1480733" cy="1832188"/>
              </a:xfrm>
              <a:prstGeom prst="rect">
                <a:avLst/>
              </a:prstGeom>
            </p:spPr>
            <p:txBody>
              <a:bodyPr lIns="50246" tIns="50246" rIns="50246" bIns="50246" rtlCol="0" anchor="ctr"/>
              <a:lstStyle/>
              <a:p>
                <a:pPr algn="ctr">
                  <a:lnSpc>
                    <a:spcPts val="3365"/>
                  </a:lnSpc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561892" y="491150"/>
              <a:ext cx="8099580" cy="4695185"/>
            </a:xfrm>
            <a:custGeom>
              <a:avLst/>
              <a:gdLst/>
              <a:ahLst/>
              <a:cxnLst/>
              <a:rect l="l" t="t" r="r" b="b"/>
              <a:pathLst>
                <a:path w="8099580" h="4695185">
                  <a:moveTo>
                    <a:pt x="0" y="0"/>
                  </a:moveTo>
                  <a:lnTo>
                    <a:pt x="8099580" y="0"/>
                  </a:lnTo>
                  <a:lnTo>
                    <a:pt x="8099580" y="4695185"/>
                  </a:lnTo>
                  <a:lnTo>
                    <a:pt x="0" y="46951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697" t="-9162" r="-1697"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561892" y="5430527"/>
              <a:ext cx="8099580" cy="5001815"/>
            </a:xfrm>
            <a:custGeom>
              <a:avLst/>
              <a:gdLst/>
              <a:ahLst/>
              <a:cxnLst/>
              <a:rect l="l" t="t" r="r" b="b"/>
              <a:pathLst>
                <a:path w="8099580" h="5001815">
                  <a:moveTo>
                    <a:pt x="0" y="0"/>
                  </a:moveTo>
                  <a:lnTo>
                    <a:pt x="8099580" y="0"/>
                  </a:lnTo>
                  <a:lnTo>
                    <a:pt x="8099580" y="5001816"/>
                  </a:lnTo>
                  <a:lnTo>
                    <a:pt x="0" y="50018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235" b="-1235"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12669302" y="190493"/>
            <a:ext cx="4828539" cy="1028700"/>
          </a:xfrm>
          <a:custGeom>
            <a:avLst/>
            <a:gdLst/>
            <a:ahLst/>
            <a:cxnLst/>
            <a:rect l="l" t="t" r="r" b="b"/>
            <a:pathLst>
              <a:path w="4828539" h="1028700">
                <a:moveTo>
                  <a:pt x="0" y="0"/>
                </a:moveTo>
                <a:lnTo>
                  <a:pt x="4828539" y="0"/>
                </a:lnTo>
                <a:lnTo>
                  <a:pt x="4828539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6791" t="-88964" r="-8371" b="-81427"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7730588" y="9192260"/>
            <a:ext cx="47625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FFFF"/>
                </a:solidFill>
                <a:latin typeface="Open Sans Extra Bold"/>
              </a:rPr>
              <a:t>7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298542" y="1829238"/>
            <a:ext cx="7993249" cy="7759308"/>
            <a:chOff x="0" y="0"/>
            <a:chExt cx="10657665" cy="10345744"/>
          </a:xfrm>
        </p:grpSpPr>
        <p:sp>
          <p:nvSpPr>
            <p:cNvPr id="21" name="TextBox 21"/>
            <p:cNvSpPr txBox="1"/>
            <p:nvPr/>
          </p:nvSpPr>
          <p:spPr>
            <a:xfrm>
              <a:off x="0" y="-76200"/>
              <a:ext cx="10657665" cy="1725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319"/>
                </a:lnSpc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Взаимодействие с</a:t>
              </a:r>
              <a:r>
                <a:rPr lang="en-US" sz="3799">
                  <a:solidFill>
                    <a:srgbClr val="000000"/>
                  </a:solidFill>
                  <a:latin typeface="Century Gothic Paneuropean Bold"/>
                </a:rPr>
                <a:t> </a:t>
              </a:r>
            </a:p>
            <a:p>
              <a:pPr>
                <a:lnSpc>
                  <a:spcPts val="5319"/>
                </a:lnSpc>
                <a:spcBef>
                  <a:spcPct val="0"/>
                </a:spcBef>
              </a:pPr>
              <a:r>
                <a:rPr lang="en-US" sz="3799">
                  <a:solidFill>
                    <a:srgbClr val="000000"/>
                  </a:solidFill>
                  <a:latin typeface="Century Gothic Paneuropean Bold"/>
                </a:rPr>
                <a:t>АО “Концерн Росэнергоатом”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2494019"/>
              <a:ext cx="10657665" cy="2614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319"/>
                </a:lnSpc>
                <a:spcBef>
                  <a:spcPct val="0"/>
                </a:spcBef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В 2021 году подписано соглашение о практике и трудоустройстве.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5953237"/>
              <a:ext cx="10657665" cy="4392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820419" lvl="1" indent="-410209">
                <a:lnSpc>
                  <a:spcPts val="5319"/>
                </a:lnSpc>
                <a:buFont typeface="Arial"/>
                <a:buChar char="•"/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Балаковская АЭС</a:t>
              </a:r>
            </a:p>
            <a:p>
              <a:pPr marL="820419" lvl="1" indent="-410209">
                <a:lnSpc>
                  <a:spcPts val="5319"/>
                </a:lnSpc>
                <a:buFont typeface="Arial"/>
                <a:buChar char="•"/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Курская АЭС</a:t>
              </a:r>
            </a:p>
            <a:p>
              <a:pPr marL="820419" lvl="1" indent="-410209">
                <a:lnSpc>
                  <a:spcPts val="5319"/>
                </a:lnSpc>
                <a:buFont typeface="Arial"/>
                <a:buChar char="•"/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Смоленская АЭС</a:t>
              </a:r>
            </a:p>
            <a:p>
              <a:pPr marL="820419" lvl="1" indent="-410209">
                <a:lnSpc>
                  <a:spcPts val="5319"/>
                </a:lnSpc>
                <a:buFont typeface="Arial"/>
                <a:buChar char="•"/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Калининская АЭС</a:t>
              </a:r>
            </a:p>
            <a:p>
              <a:pPr marL="820419" lvl="1" indent="-410209" algn="l">
                <a:lnSpc>
                  <a:spcPts val="5319"/>
                </a:lnSpc>
                <a:buFont typeface="Arial"/>
                <a:buChar char="•"/>
              </a:pPr>
              <a:r>
                <a:rPr lang="en-US" sz="3799">
                  <a:solidFill>
                    <a:srgbClr val="000000"/>
                  </a:solidFill>
                  <a:latin typeface="Century Gothic Paneuropean"/>
                </a:rPr>
                <a:t>Белоярская АЭС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-99551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2">
              <a:alphaModFix amt="19999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4" name="AutoShape 4"/>
          <p:cNvSpPr/>
          <p:nvPr/>
        </p:nvSpPr>
        <p:spPr>
          <a:xfrm rot="-2700000">
            <a:off x="-2646503" y="-1053207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5" name="AutoShape 5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6" name="Freeform 6"/>
          <p:cNvSpPr/>
          <p:nvPr/>
        </p:nvSpPr>
        <p:spPr>
          <a:xfrm>
            <a:off x="-1500059" y="7012999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7497841" y="1661152"/>
            <a:ext cx="2556816" cy="2575547"/>
          </a:xfrm>
          <a:custGeom>
            <a:avLst/>
            <a:gdLst/>
            <a:ahLst/>
            <a:cxnLst/>
            <a:rect l="l" t="t" r="r" b="b"/>
            <a:pathLst>
              <a:path w="2556816" h="2575547">
                <a:moveTo>
                  <a:pt x="0" y="0"/>
                </a:moveTo>
                <a:lnTo>
                  <a:pt x="2556816" y="0"/>
                </a:lnTo>
                <a:lnTo>
                  <a:pt x="2556816" y="2575547"/>
                </a:lnTo>
                <a:lnTo>
                  <a:pt x="0" y="25755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476157" y="137732"/>
            <a:ext cx="2629578" cy="974629"/>
          </a:xfrm>
          <a:custGeom>
            <a:avLst/>
            <a:gdLst/>
            <a:ahLst/>
            <a:cxnLst/>
            <a:rect l="l" t="t" r="r" b="b"/>
            <a:pathLst>
              <a:path w="2629578" h="974629">
                <a:moveTo>
                  <a:pt x="0" y="0"/>
                </a:moveTo>
                <a:lnTo>
                  <a:pt x="2629578" y="0"/>
                </a:lnTo>
                <a:lnTo>
                  <a:pt x="2629578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1312" t="-67418" r="-11877" b="-67594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492050" y="137732"/>
            <a:ext cx="2767250" cy="974629"/>
          </a:xfrm>
          <a:custGeom>
            <a:avLst/>
            <a:gdLst/>
            <a:ahLst/>
            <a:cxnLst/>
            <a:rect l="l" t="t" r="r" b="b"/>
            <a:pathLst>
              <a:path w="2767250" h="974629">
                <a:moveTo>
                  <a:pt x="0" y="0"/>
                </a:moveTo>
                <a:lnTo>
                  <a:pt x="2767250" y="0"/>
                </a:lnTo>
                <a:lnTo>
                  <a:pt x="2767250" y="974629"/>
                </a:lnTo>
                <a:lnTo>
                  <a:pt x="0" y="97462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7730588" y="9192260"/>
            <a:ext cx="47625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FFFF"/>
                </a:solidFill>
                <a:latin typeface="Open Sans Extra Bold"/>
              </a:rPr>
              <a:t>8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2180626" y="1326029"/>
            <a:ext cx="13045624" cy="8625848"/>
            <a:chOff x="0" y="0"/>
            <a:chExt cx="3045338" cy="201359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045338" cy="2013597"/>
            </a:xfrm>
            <a:custGeom>
              <a:avLst/>
              <a:gdLst/>
              <a:ahLst/>
              <a:cxnLst/>
              <a:rect l="l" t="t" r="r" b="b"/>
              <a:pathLst>
                <a:path w="3045338" h="2013597">
                  <a:moveTo>
                    <a:pt x="0" y="0"/>
                  </a:moveTo>
                  <a:lnTo>
                    <a:pt x="3045338" y="0"/>
                  </a:lnTo>
                  <a:lnTo>
                    <a:pt x="3045338" y="2013597"/>
                  </a:lnTo>
                  <a:lnTo>
                    <a:pt x="0" y="2013597"/>
                  </a:lnTo>
                  <a:close/>
                </a:path>
              </a:pathLst>
            </a:custGeom>
            <a:solidFill>
              <a:srgbClr val="003CA7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3045338" cy="2061222"/>
            </a:xfrm>
            <a:prstGeom prst="rect">
              <a:avLst/>
            </a:prstGeom>
          </p:spPr>
          <p:txBody>
            <a:bodyPr lIns="57315" tIns="57315" rIns="57315" bIns="57315" rtlCol="0" anchor="ctr"/>
            <a:lstStyle/>
            <a:p>
              <a:pPr algn="ctr">
                <a:lnSpc>
                  <a:spcPts val="3365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433428" y="1513435"/>
            <a:ext cx="12540018" cy="8021014"/>
            <a:chOff x="0" y="0"/>
            <a:chExt cx="2927311" cy="187240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927311" cy="1872406"/>
            </a:xfrm>
            <a:custGeom>
              <a:avLst/>
              <a:gdLst/>
              <a:ahLst/>
              <a:cxnLst/>
              <a:rect l="l" t="t" r="r" b="b"/>
              <a:pathLst>
                <a:path w="2927311" h="1872406">
                  <a:moveTo>
                    <a:pt x="0" y="0"/>
                  </a:moveTo>
                  <a:lnTo>
                    <a:pt x="2927311" y="0"/>
                  </a:lnTo>
                  <a:lnTo>
                    <a:pt x="2927311" y="1872406"/>
                  </a:lnTo>
                  <a:lnTo>
                    <a:pt x="0" y="187240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2927311" cy="1920031"/>
            </a:xfrm>
            <a:prstGeom prst="rect">
              <a:avLst/>
            </a:prstGeom>
          </p:spPr>
          <p:txBody>
            <a:bodyPr lIns="57315" tIns="57315" rIns="57315" bIns="57315" rtlCol="0" anchor="ctr"/>
            <a:lstStyle/>
            <a:p>
              <a:pPr algn="ctr">
                <a:lnSpc>
                  <a:spcPts val="3365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2584903" y="1704693"/>
            <a:ext cx="6015986" cy="3723999"/>
          </a:xfrm>
          <a:custGeom>
            <a:avLst/>
            <a:gdLst/>
            <a:ahLst/>
            <a:cxnLst/>
            <a:rect l="l" t="t" r="r" b="b"/>
            <a:pathLst>
              <a:path w="6015986" h="3723999">
                <a:moveTo>
                  <a:pt x="0" y="0"/>
                </a:moveTo>
                <a:lnTo>
                  <a:pt x="6015986" y="0"/>
                </a:lnTo>
                <a:lnTo>
                  <a:pt x="6015986" y="3724000"/>
                </a:lnTo>
                <a:lnTo>
                  <a:pt x="0" y="3724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3827" b="-3827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577708" y="5628204"/>
            <a:ext cx="6030376" cy="3816014"/>
          </a:xfrm>
          <a:custGeom>
            <a:avLst/>
            <a:gdLst/>
            <a:ahLst/>
            <a:cxnLst/>
            <a:rect l="l" t="t" r="r" b="b"/>
            <a:pathLst>
              <a:path w="6030376" h="3816014">
                <a:moveTo>
                  <a:pt x="0" y="0"/>
                </a:moveTo>
                <a:lnTo>
                  <a:pt x="6030377" y="0"/>
                </a:lnTo>
                <a:lnTo>
                  <a:pt x="6030377" y="3816014"/>
                </a:lnTo>
                <a:lnTo>
                  <a:pt x="0" y="381601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676" b="-2676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822782" y="5628204"/>
            <a:ext cx="5994115" cy="3816014"/>
          </a:xfrm>
          <a:custGeom>
            <a:avLst/>
            <a:gdLst/>
            <a:ahLst/>
            <a:cxnLst/>
            <a:rect l="l" t="t" r="r" b="b"/>
            <a:pathLst>
              <a:path w="5994115" h="3816014">
                <a:moveTo>
                  <a:pt x="0" y="0"/>
                </a:moveTo>
                <a:lnTo>
                  <a:pt x="5994115" y="0"/>
                </a:lnTo>
                <a:lnTo>
                  <a:pt x="5994115" y="3816014"/>
                </a:lnTo>
                <a:lnTo>
                  <a:pt x="0" y="381601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338" b="-2338"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8822782" y="1647543"/>
            <a:ext cx="5994115" cy="3272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98"/>
              </a:lnSpc>
            </a:pP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Школа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моделирования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CAD/CAE </a:t>
            </a: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Систем</a:t>
            </a:r>
            <a:endParaRPr lang="en-US" sz="3284" dirty="0">
              <a:solidFill>
                <a:srgbClr val="000000"/>
              </a:solidFill>
              <a:latin typeface="Century Gothic Paneuropean"/>
            </a:endParaRPr>
          </a:p>
          <a:p>
            <a:endParaRPr lang="en-US" sz="700" dirty="0">
              <a:solidFill>
                <a:srgbClr val="000000"/>
              </a:solidFill>
              <a:latin typeface="Century Gothic Paneuropean"/>
            </a:endParaRPr>
          </a:p>
          <a:p>
            <a:endParaRPr lang="en-US" sz="700" dirty="0">
              <a:solidFill>
                <a:srgbClr val="000000"/>
              </a:solidFill>
              <a:latin typeface="Century Gothic Paneuropean"/>
            </a:endParaRPr>
          </a:p>
          <a:p>
            <a:endParaRPr lang="en-US" sz="700" dirty="0">
              <a:solidFill>
                <a:srgbClr val="000000"/>
              </a:solidFill>
              <a:latin typeface="Century Gothic Paneuropean"/>
            </a:endParaRPr>
          </a:p>
          <a:p>
            <a:pPr>
              <a:lnSpc>
                <a:spcPts val="4598"/>
              </a:lnSpc>
            </a:pP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Центр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тренажерной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подготовки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</a:t>
            </a:r>
            <a:r>
              <a:rPr lang="en-US" sz="3284" dirty="0" err="1">
                <a:solidFill>
                  <a:srgbClr val="000000"/>
                </a:solidFill>
                <a:latin typeface="Century Gothic Paneuropean"/>
              </a:rPr>
              <a:t>реакторов</a:t>
            </a:r>
            <a:r>
              <a:rPr lang="en-US" sz="3284" dirty="0">
                <a:solidFill>
                  <a:srgbClr val="000000"/>
                </a:solidFill>
                <a:latin typeface="Century Gothic Paneuropean"/>
              </a:rPr>
              <a:t> ВВЭР 1000, ВВЭР 1200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180626" y="285004"/>
            <a:ext cx="8182574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dirty="0" err="1">
                <a:solidFill>
                  <a:srgbClr val="000000"/>
                </a:solidFill>
                <a:latin typeface="Century Gothic Paneuropean"/>
              </a:rPr>
              <a:t>Взаимодействие</a:t>
            </a:r>
            <a:r>
              <a:rPr lang="en-US" sz="3600" dirty="0">
                <a:solidFill>
                  <a:srgbClr val="000000"/>
                </a:solidFill>
                <a:latin typeface="Century Gothic Paneuropean"/>
              </a:rPr>
              <a:t> с</a:t>
            </a:r>
            <a:r>
              <a:rPr lang="en-US" sz="3600" dirty="0">
                <a:solidFill>
                  <a:srgbClr val="000000"/>
                </a:solidFill>
                <a:latin typeface="Century Gothic Paneuropean Bold"/>
              </a:rPr>
              <a:t> </a:t>
            </a:r>
            <a:r>
              <a:rPr lang="en-US" sz="3600" dirty="0">
                <a:solidFill>
                  <a:srgbClr val="000000"/>
                </a:solidFill>
                <a:latin typeface="Century Gothic Paneuropean"/>
              </a:rPr>
              <a:t>ГК </a:t>
            </a:r>
            <a:r>
              <a:rPr lang="en-US" sz="3600" dirty="0">
                <a:solidFill>
                  <a:srgbClr val="000000"/>
                </a:solidFill>
                <a:latin typeface="Century Gothic Paneuropean Bold"/>
              </a:rPr>
              <a:t>"</a:t>
            </a:r>
            <a:r>
              <a:rPr lang="en-US" sz="3600" dirty="0" err="1">
                <a:solidFill>
                  <a:srgbClr val="000000"/>
                </a:solidFill>
                <a:latin typeface="Century Gothic Paneuropean Bold"/>
              </a:rPr>
              <a:t>Росатом</a:t>
            </a:r>
            <a:r>
              <a:rPr lang="en-US" sz="3600" dirty="0">
                <a:solidFill>
                  <a:srgbClr val="000000"/>
                </a:solidFill>
                <a:latin typeface="Century Gothic Paneuropean Bold"/>
              </a:rPr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"/>
          <p:cNvSpPr/>
          <p:nvPr/>
        </p:nvSpPr>
        <p:spPr>
          <a:xfrm flipH="1">
            <a:off x="6519320" y="-2171700"/>
            <a:ext cx="18583581" cy="18583581"/>
          </a:xfrm>
          <a:custGeom>
            <a:avLst/>
            <a:gdLst/>
            <a:ahLst/>
            <a:cxnLst/>
            <a:rect l="l" t="t" r="r" b="b"/>
            <a:pathLst>
              <a:path w="18583581" h="18583581">
                <a:moveTo>
                  <a:pt x="18583581" y="0"/>
                </a:moveTo>
                <a:lnTo>
                  <a:pt x="0" y="0"/>
                </a:lnTo>
                <a:lnTo>
                  <a:pt x="0" y="18583582"/>
                </a:lnTo>
                <a:lnTo>
                  <a:pt x="18583581" y="18583582"/>
                </a:lnTo>
                <a:lnTo>
                  <a:pt x="18583581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0" name="AutoShape 3"/>
          <p:cNvSpPr/>
          <p:nvPr/>
        </p:nvSpPr>
        <p:spPr>
          <a:xfrm rot="-1753206">
            <a:off x="-1113304" y="4354356"/>
            <a:ext cx="25783492" cy="9586163"/>
          </a:xfrm>
          <a:prstGeom prst="rect">
            <a:avLst/>
          </a:prstGeom>
          <a:solidFill>
            <a:srgbClr val="545454">
              <a:alpha val="14902"/>
            </a:srgbClr>
          </a:solidFill>
        </p:spPr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719757" y="316537"/>
            <a:ext cx="6187610" cy="443840"/>
          </a:xfrm>
          <a:prstGeom prst="rect">
            <a:avLst/>
          </a:prstGeom>
        </p:spPr>
        <p:txBody>
          <a:bodyPr vert="horz" wrap="square" lIns="0" tIns="12701" rIns="0" bIns="0" rtlCol="0" anchor="ctr">
            <a:spAutoFit/>
          </a:bodyPr>
          <a:lstStyle/>
          <a:p>
            <a:pPr marL="12701">
              <a:spcBef>
                <a:spcPts val="100"/>
              </a:spcBef>
            </a:pPr>
            <a:r>
              <a:rPr sz="2801" spc="5" dirty="0">
                <a:latin typeface="Century Gothic" panose="020B0502020202020204" pitchFamily="34" charset="0"/>
                <a:ea typeface="Verdana" panose="020B0604030504040204" pitchFamily="34" charset="0"/>
              </a:rPr>
              <a:t>НОВЫЕ</a:t>
            </a:r>
            <a:r>
              <a:rPr sz="2801" spc="-15" dirty="0">
                <a:latin typeface="Century Gothic" panose="020B0502020202020204" pitchFamily="34" charset="0"/>
                <a:ea typeface="Verdana" panose="020B0604030504040204" pitchFamily="34" charset="0"/>
              </a:rPr>
              <a:t> </a:t>
            </a:r>
            <a:r>
              <a:rPr sz="2801" spc="26" dirty="0">
                <a:latin typeface="Century Gothic" panose="020B0502020202020204" pitchFamily="34" charset="0"/>
                <a:ea typeface="Verdana" panose="020B0604030504040204" pitchFamily="34" charset="0"/>
              </a:rPr>
              <a:t>ВЫЗОВЫ</a:t>
            </a:r>
            <a:r>
              <a:rPr lang="ru-RU" sz="2801" spc="-15" dirty="0">
                <a:latin typeface="Century Gothic" panose="020B0502020202020204" pitchFamily="34" charset="0"/>
                <a:ea typeface="Verdana" panose="020B0604030504040204" pitchFamily="34" charset="0"/>
              </a:rPr>
              <a:t>: Новые решения</a:t>
            </a:r>
            <a:endParaRPr sz="2801" dirty="0">
              <a:latin typeface="Century Gothic" panose="020B0502020202020204" pitchFamily="34" charset="0"/>
              <a:ea typeface="Verdana" panose="020B0604030504040204" pitchFamily="34" charset="0"/>
            </a:endParaRPr>
          </a:p>
        </p:txBody>
      </p:sp>
      <p:grpSp>
        <p:nvGrpSpPr>
          <p:cNvPr id="85" name="Группа 84">
            <a:extLst>
              <a:ext uri="{FF2B5EF4-FFF2-40B4-BE49-F238E27FC236}">
                <a16:creationId xmlns:a16="http://schemas.microsoft.com/office/drawing/2014/main" id="{64DDA7C7-C95D-98F3-A967-D32FFEBB8B90}"/>
              </a:ext>
            </a:extLst>
          </p:cNvPr>
          <p:cNvGrpSpPr/>
          <p:nvPr/>
        </p:nvGrpSpPr>
        <p:grpSpPr>
          <a:xfrm>
            <a:off x="3823745" y="1850519"/>
            <a:ext cx="2695575" cy="451484"/>
            <a:chOff x="2596332" y="639788"/>
            <a:chExt cx="1797050" cy="300989"/>
          </a:xfrm>
        </p:grpSpPr>
        <p:sp>
          <p:nvSpPr>
            <p:cNvPr id="55" name="object 14">
              <a:extLst>
                <a:ext uri="{FF2B5EF4-FFF2-40B4-BE49-F238E27FC236}">
                  <a16:creationId xmlns:a16="http://schemas.microsoft.com/office/drawing/2014/main" id="{986BE934-9BBB-B716-DB3A-E9F304FBF56E}"/>
                </a:ext>
              </a:extLst>
            </p:cNvPr>
            <p:cNvSpPr/>
            <p:nvPr/>
          </p:nvSpPr>
          <p:spPr>
            <a:xfrm>
              <a:off x="2596332" y="639788"/>
              <a:ext cx="1797050" cy="300989"/>
            </a:xfrm>
            <a:custGeom>
              <a:avLst/>
              <a:gdLst/>
              <a:ahLst/>
              <a:cxnLst/>
              <a:rect l="l" t="t" r="r" b="b"/>
              <a:pathLst>
                <a:path w="2695575" h="451484">
                  <a:moveTo>
                    <a:pt x="2469440" y="451330"/>
                  </a:moveTo>
                  <a:lnTo>
                    <a:pt x="225663" y="451330"/>
                  </a:lnTo>
                  <a:lnTo>
                    <a:pt x="181433" y="446953"/>
                  </a:lnTo>
                  <a:lnTo>
                    <a:pt x="139306" y="434152"/>
                  </a:lnTo>
                  <a:lnTo>
                    <a:pt x="100465" y="413415"/>
                  </a:lnTo>
                  <a:lnTo>
                    <a:pt x="66094" y="385234"/>
                  </a:lnTo>
                  <a:lnTo>
                    <a:pt x="37913" y="350864"/>
                  </a:lnTo>
                  <a:lnTo>
                    <a:pt x="17176" y="312023"/>
                  </a:lnTo>
                  <a:lnTo>
                    <a:pt x="4374" y="269895"/>
                  </a:lnTo>
                  <a:lnTo>
                    <a:pt x="0" y="225676"/>
                  </a:lnTo>
                  <a:lnTo>
                    <a:pt x="4374" y="181434"/>
                  </a:lnTo>
                  <a:lnTo>
                    <a:pt x="17176" y="139306"/>
                  </a:lnTo>
                  <a:lnTo>
                    <a:pt x="37913" y="100465"/>
                  </a:lnTo>
                  <a:lnTo>
                    <a:pt x="66094" y="66095"/>
                  </a:lnTo>
                  <a:lnTo>
                    <a:pt x="100465" y="37914"/>
                  </a:lnTo>
                  <a:lnTo>
                    <a:pt x="139306" y="17177"/>
                  </a:lnTo>
                  <a:lnTo>
                    <a:pt x="181433" y="4375"/>
                  </a:lnTo>
                  <a:lnTo>
                    <a:pt x="225660" y="0"/>
                  </a:lnTo>
                  <a:lnTo>
                    <a:pt x="2469443" y="0"/>
                  </a:lnTo>
                  <a:lnTo>
                    <a:pt x="2513670" y="4375"/>
                  </a:lnTo>
                  <a:lnTo>
                    <a:pt x="2555797" y="17177"/>
                  </a:lnTo>
                  <a:lnTo>
                    <a:pt x="2594638" y="37914"/>
                  </a:lnTo>
                  <a:lnTo>
                    <a:pt x="2629009" y="66095"/>
                  </a:lnTo>
                  <a:lnTo>
                    <a:pt x="2657190" y="100465"/>
                  </a:lnTo>
                  <a:lnTo>
                    <a:pt x="2677927" y="139306"/>
                  </a:lnTo>
                  <a:lnTo>
                    <a:pt x="2690729" y="181434"/>
                  </a:lnTo>
                  <a:lnTo>
                    <a:pt x="2695104" y="225652"/>
                  </a:lnTo>
                  <a:lnTo>
                    <a:pt x="2690729" y="269895"/>
                  </a:lnTo>
                  <a:lnTo>
                    <a:pt x="2677927" y="312023"/>
                  </a:lnTo>
                  <a:lnTo>
                    <a:pt x="2657190" y="350864"/>
                  </a:lnTo>
                  <a:lnTo>
                    <a:pt x="2629009" y="385234"/>
                  </a:lnTo>
                  <a:lnTo>
                    <a:pt x="2594638" y="413415"/>
                  </a:lnTo>
                  <a:lnTo>
                    <a:pt x="2555797" y="434152"/>
                  </a:lnTo>
                  <a:lnTo>
                    <a:pt x="2513670" y="446953"/>
                  </a:lnTo>
                  <a:lnTo>
                    <a:pt x="2469440" y="451330"/>
                  </a:lnTo>
                  <a:close/>
                </a:path>
              </a:pathLst>
            </a:custGeom>
            <a:solidFill>
              <a:srgbClr val="C6CDEC"/>
            </a:solidFill>
          </p:spPr>
          <p:txBody>
            <a:bodyPr wrap="square" lIns="0" tIns="0" rIns="0" bIns="0" rtlCol="0"/>
            <a:lstStyle/>
            <a:p>
              <a:pPr defTabSz="914378"/>
              <a:endParaRPr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2964881" y="668058"/>
              <a:ext cx="1059952" cy="244512"/>
            </a:xfrm>
            <a:prstGeom prst="rect">
              <a:avLst/>
            </a:prstGeom>
          </p:spPr>
          <p:txBody>
            <a:bodyPr vert="horz" wrap="square" lIns="0" tIns="12701" rIns="0" bIns="0" rtlCol="0">
              <a:spAutoFit/>
            </a:bodyPr>
            <a:lstStyle/>
            <a:p>
              <a:pPr marL="12701" defTabSz="914378">
                <a:spcBef>
                  <a:spcPts val="100"/>
                </a:spcBef>
              </a:pPr>
              <a:r>
                <a:rPr sz="2300" b="1" spc="5" dirty="0">
                  <a:solidFill>
                    <a:srgbClr val="4547BB"/>
                  </a:solidFill>
                  <a:latin typeface="Century Gothic" panose="020B0502020202020204" pitchFamily="34" charset="0"/>
                  <a:ea typeface="Verdana" panose="020B0604030504040204" pitchFamily="34" charset="0"/>
                  <a:cs typeface="Century Gothic"/>
                </a:rPr>
                <a:t>СИТУАЦИЯ</a:t>
              </a:r>
              <a:endParaRPr sz="2300" b="1" dirty="0">
                <a:solidFill>
                  <a:srgbClr val="4547BB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538883" y="2544805"/>
            <a:ext cx="5352582" cy="1797929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2701" marR="5081" indent="-635" algn="ctr" defTabSz="914378">
              <a:lnSpc>
                <a:spcPct val="115599"/>
              </a:lnSpc>
              <a:spcBef>
                <a:spcPts val="100"/>
              </a:spcBef>
            </a:pPr>
            <a:r>
              <a:rPr sz="2000" spc="-15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Реализация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3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ГК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6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“</a:t>
            </a:r>
            <a:r>
              <a:rPr sz="2000" spc="-60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Росатом</a:t>
            </a:r>
            <a:r>
              <a:rPr sz="2000" spc="-6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”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11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на</a:t>
            </a:r>
            <a:r>
              <a:rPr sz="2000" spc="-11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35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территории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lang="ru-RU" sz="2000" spc="-26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Республики Татарстан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5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уникальног</a:t>
            </a:r>
            <a:r>
              <a:rPr lang="ru-RU" sz="2000" spc="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о </a:t>
            </a:r>
            <a:r>
              <a:rPr sz="2000" spc="-20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инвестиционного</a:t>
            </a:r>
            <a:r>
              <a:rPr sz="2000" spc="-2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1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20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проекта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-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50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строительство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3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АЭТС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5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по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54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26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производству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11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водорода</a:t>
            </a:r>
            <a:endParaRPr sz="2000" dirty="0">
              <a:solidFill>
                <a:prstClr val="black"/>
              </a:solidFill>
              <a:latin typeface="Century Gothic" panose="020B0502020202020204" pitchFamily="34" charset="0"/>
              <a:ea typeface="Verdana" panose="020B0604030504040204" pitchFamily="34" charset="0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3642868" y="2916607"/>
            <a:ext cx="4191000" cy="928203"/>
          </a:xfrm>
          <a:prstGeom prst="rect">
            <a:avLst/>
          </a:prstGeom>
        </p:spPr>
        <p:txBody>
          <a:bodyPr vert="horz" wrap="square" lIns="0" tIns="212090" rIns="0" bIns="0" rtlCol="0">
            <a:spAutoFit/>
          </a:bodyPr>
          <a:lstStyle/>
          <a:p>
            <a:pPr marL="12066" marR="5081" algn="ctr" defTabSz="914378">
              <a:lnSpc>
                <a:spcPct val="115599"/>
              </a:lnSpc>
              <a:spcBef>
                <a:spcPts val="995"/>
              </a:spcBef>
            </a:pPr>
            <a:r>
              <a:rPr sz="2000" spc="-5" dirty="0" err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Целевая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11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подготовка </a:t>
            </a:r>
            <a:r>
              <a:rPr sz="2000" spc="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кадров для </a:t>
            </a:r>
            <a:r>
              <a:rPr sz="2000" spc="-54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3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АЭТС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11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на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базе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ФГБОУ</a:t>
            </a:r>
            <a:r>
              <a:rPr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ВО</a:t>
            </a:r>
            <a:r>
              <a:rPr sz="200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 </a:t>
            </a:r>
            <a:r>
              <a:rPr sz="2000" spc="-50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“КГЭУ”</a:t>
            </a:r>
            <a:endParaRPr sz="2000" dirty="0">
              <a:solidFill>
                <a:prstClr val="black"/>
              </a:solidFill>
              <a:latin typeface="Century Gothic" panose="020B0502020202020204" pitchFamily="34" charset="0"/>
              <a:ea typeface="Verdana" panose="020B0604030504040204" pitchFamily="34" charset="0"/>
              <a:cs typeface="Century Gothic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44502" y="2376742"/>
            <a:ext cx="1898027" cy="1984484"/>
          </a:xfrm>
          <a:prstGeom prst="rect">
            <a:avLst/>
          </a:prstGeom>
          <a:solidFill>
            <a:srgbClr val="C6CDEC"/>
          </a:solidFill>
        </p:spPr>
        <p:txBody>
          <a:bodyPr wrap="square" lIns="0" tIns="0" rIns="0" bIns="0" rtlCol="0"/>
          <a:lstStyle/>
          <a:p>
            <a:pPr defTabSz="914378"/>
            <a:endParaRPr>
              <a:solidFill>
                <a:srgbClr val="F2F3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9764" y="3639168"/>
            <a:ext cx="1841108" cy="743218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9049" marR="7620" indent="-953" algn="ctr" defTabSz="914378">
              <a:lnSpc>
                <a:spcPct val="112500"/>
              </a:lnSpc>
              <a:spcBef>
                <a:spcPts val="150"/>
              </a:spcBef>
            </a:pPr>
            <a:r>
              <a:rPr lang="ru-RU" sz="1400" b="1" spc="-30" dirty="0">
                <a:solidFill>
                  <a:srgbClr val="013798"/>
                </a:solidFill>
                <a:latin typeface="Century Gothic"/>
                <a:cs typeface="Century Gothic"/>
              </a:rPr>
              <a:t>АТОМНАЯ </a:t>
            </a:r>
            <a:r>
              <a:rPr lang="ru-RU" sz="1400" b="1" spc="75" dirty="0">
                <a:solidFill>
                  <a:srgbClr val="013798"/>
                </a:solidFill>
                <a:latin typeface="Century Gothic"/>
                <a:cs typeface="Century Gothic"/>
              </a:rPr>
              <a:t>И </a:t>
            </a:r>
            <a:r>
              <a:rPr lang="ru-RU" sz="1400" b="1" spc="83" dirty="0">
                <a:solidFill>
                  <a:srgbClr val="013798"/>
                </a:solidFill>
                <a:latin typeface="Century Gothic"/>
                <a:cs typeface="Century Gothic"/>
              </a:rPr>
              <a:t> </a:t>
            </a:r>
            <a:r>
              <a:rPr lang="ru-RU" sz="1400" b="1" spc="-8" dirty="0">
                <a:solidFill>
                  <a:srgbClr val="013798"/>
                </a:solidFill>
                <a:latin typeface="Century Gothic"/>
                <a:cs typeface="Century Gothic"/>
              </a:rPr>
              <a:t>ВОДО</a:t>
            </a:r>
            <a:r>
              <a:rPr lang="ru-RU" sz="1400" b="1" spc="-38" dirty="0">
                <a:solidFill>
                  <a:srgbClr val="013798"/>
                </a:solidFill>
                <a:latin typeface="Century Gothic"/>
                <a:cs typeface="Century Gothic"/>
              </a:rPr>
              <a:t>Р</a:t>
            </a:r>
            <a:r>
              <a:rPr lang="ru-RU" sz="1400" b="1" spc="-8" dirty="0">
                <a:solidFill>
                  <a:srgbClr val="013798"/>
                </a:solidFill>
                <a:latin typeface="Century Gothic"/>
                <a:cs typeface="Century Gothic"/>
              </a:rPr>
              <a:t>ОДН</a:t>
            </a:r>
            <a:r>
              <a:rPr lang="ru-RU" sz="1400" b="1" spc="-83" dirty="0">
                <a:solidFill>
                  <a:srgbClr val="013798"/>
                </a:solidFill>
                <a:latin typeface="Century Gothic"/>
                <a:cs typeface="Century Gothic"/>
              </a:rPr>
              <a:t>А</a:t>
            </a:r>
            <a:r>
              <a:rPr lang="ru-RU" sz="1400" b="1" spc="-15" dirty="0">
                <a:solidFill>
                  <a:srgbClr val="013798"/>
                </a:solidFill>
                <a:latin typeface="Century Gothic"/>
                <a:cs typeface="Century Gothic"/>
              </a:rPr>
              <a:t>Я  ЭНЕРГЕТИКА</a:t>
            </a:r>
            <a:endParaRPr lang="ru-RU" sz="1400" dirty="0">
              <a:solidFill>
                <a:prstClr val="black"/>
              </a:solidFill>
              <a:latin typeface="Century Gothic"/>
              <a:cs typeface="Century Gothic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379439" y="6412908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6226" y="8035"/>
                </a:moveTo>
                <a:lnTo>
                  <a:pt x="1796" y="8035"/>
                </a:lnTo>
                <a:lnTo>
                  <a:pt x="0" y="6235"/>
                </a:lnTo>
                <a:lnTo>
                  <a:pt x="0" y="1799"/>
                </a:lnTo>
                <a:lnTo>
                  <a:pt x="1796" y="0"/>
                </a:lnTo>
                <a:lnTo>
                  <a:pt x="6226" y="0"/>
                </a:lnTo>
                <a:lnTo>
                  <a:pt x="8015" y="1799"/>
                </a:lnTo>
                <a:lnTo>
                  <a:pt x="8015" y="4017"/>
                </a:lnTo>
                <a:lnTo>
                  <a:pt x="8015" y="6235"/>
                </a:lnTo>
                <a:lnTo>
                  <a:pt x="6226" y="8035"/>
                </a:lnTo>
                <a:close/>
              </a:path>
            </a:pathLst>
          </a:custGeom>
          <a:solidFill>
            <a:srgbClr val="003CA6"/>
          </a:solidFill>
        </p:spPr>
        <p:txBody>
          <a:bodyPr wrap="square" lIns="0" tIns="0" rIns="0" bIns="0" rtlCol="0"/>
          <a:lstStyle/>
          <a:p>
            <a:pPr defTabSz="914378"/>
            <a:endParaRPr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E1ECFA2A-F712-73D1-1CC3-5AFC661C0861}"/>
              </a:ext>
            </a:extLst>
          </p:cNvPr>
          <p:cNvGrpSpPr/>
          <p:nvPr/>
        </p:nvGrpSpPr>
        <p:grpSpPr>
          <a:xfrm>
            <a:off x="9211792" y="1850519"/>
            <a:ext cx="2695575" cy="451484"/>
            <a:chOff x="6144474" y="639788"/>
            <a:chExt cx="1797050" cy="300989"/>
          </a:xfrm>
        </p:grpSpPr>
        <p:sp>
          <p:nvSpPr>
            <p:cNvPr id="62" name="object 14">
              <a:extLst>
                <a:ext uri="{FF2B5EF4-FFF2-40B4-BE49-F238E27FC236}">
                  <a16:creationId xmlns:a16="http://schemas.microsoft.com/office/drawing/2014/main" id="{1EE5D044-98C5-591B-C232-870F54730BBB}"/>
                </a:ext>
              </a:extLst>
            </p:cNvPr>
            <p:cNvSpPr/>
            <p:nvPr/>
          </p:nvSpPr>
          <p:spPr>
            <a:xfrm>
              <a:off x="6144474" y="639788"/>
              <a:ext cx="1797050" cy="300989"/>
            </a:xfrm>
            <a:custGeom>
              <a:avLst/>
              <a:gdLst/>
              <a:ahLst/>
              <a:cxnLst/>
              <a:rect l="l" t="t" r="r" b="b"/>
              <a:pathLst>
                <a:path w="2695575" h="451484">
                  <a:moveTo>
                    <a:pt x="2469440" y="451330"/>
                  </a:moveTo>
                  <a:lnTo>
                    <a:pt x="225663" y="451330"/>
                  </a:lnTo>
                  <a:lnTo>
                    <a:pt x="181433" y="446953"/>
                  </a:lnTo>
                  <a:lnTo>
                    <a:pt x="139306" y="434152"/>
                  </a:lnTo>
                  <a:lnTo>
                    <a:pt x="100465" y="413415"/>
                  </a:lnTo>
                  <a:lnTo>
                    <a:pt x="66094" y="385234"/>
                  </a:lnTo>
                  <a:lnTo>
                    <a:pt x="37913" y="350864"/>
                  </a:lnTo>
                  <a:lnTo>
                    <a:pt x="17176" y="312023"/>
                  </a:lnTo>
                  <a:lnTo>
                    <a:pt x="4374" y="269895"/>
                  </a:lnTo>
                  <a:lnTo>
                    <a:pt x="0" y="225676"/>
                  </a:lnTo>
                  <a:lnTo>
                    <a:pt x="4374" y="181434"/>
                  </a:lnTo>
                  <a:lnTo>
                    <a:pt x="17176" y="139306"/>
                  </a:lnTo>
                  <a:lnTo>
                    <a:pt x="37913" y="100465"/>
                  </a:lnTo>
                  <a:lnTo>
                    <a:pt x="66094" y="66095"/>
                  </a:lnTo>
                  <a:lnTo>
                    <a:pt x="100465" y="37914"/>
                  </a:lnTo>
                  <a:lnTo>
                    <a:pt x="139306" y="17177"/>
                  </a:lnTo>
                  <a:lnTo>
                    <a:pt x="181433" y="4375"/>
                  </a:lnTo>
                  <a:lnTo>
                    <a:pt x="225660" y="0"/>
                  </a:lnTo>
                  <a:lnTo>
                    <a:pt x="2469443" y="0"/>
                  </a:lnTo>
                  <a:lnTo>
                    <a:pt x="2513670" y="4375"/>
                  </a:lnTo>
                  <a:lnTo>
                    <a:pt x="2555797" y="17177"/>
                  </a:lnTo>
                  <a:lnTo>
                    <a:pt x="2594638" y="37914"/>
                  </a:lnTo>
                  <a:lnTo>
                    <a:pt x="2629009" y="66095"/>
                  </a:lnTo>
                  <a:lnTo>
                    <a:pt x="2657190" y="100465"/>
                  </a:lnTo>
                  <a:lnTo>
                    <a:pt x="2677927" y="139306"/>
                  </a:lnTo>
                  <a:lnTo>
                    <a:pt x="2690729" y="181434"/>
                  </a:lnTo>
                  <a:lnTo>
                    <a:pt x="2695104" y="225652"/>
                  </a:lnTo>
                  <a:lnTo>
                    <a:pt x="2690729" y="269895"/>
                  </a:lnTo>
                  <a:lnTo>
                    <a:pt x="2677927" y="312023"/>
                  </a:lnTo>
                  <a:lnTo>
                    <a:pt x="2657190" y="350864"/>
                  </a:lnTo>
                  <a:lnTo>
                    <a:pt x="2629009" y="385234"/>
                  </a:lnTo>
                  <a:lnTo>
                    <a:pt x="2594638" y="413415"/>
                  </a:lnTo>
                  <a:lnTo>
                    <a:pt x="2555797" y="434152"/>
                  </a:lnTo>
                  <a:lnTo>
                    <a:pt x="2513670" y="446953"/>
                  </a:lnTo>
                  <a:lnTo>
                    <a:pt x="2469440" y="451330"/>
                  </a:lnTo>
                  <a:close/>
                </a:path>
              </a:pathLst>
            </a:custGeom>
            <a:solidFill>
              <a:srgbClr val="C6CDEC"/>
            </a:solidFill>
          </p:spPr>
          <p:txBody>
            <a:bodyPr wrap="square" lIns="0" tIns="0" rIns="0" bIns="0" rtlCol="0"/>
            <a:lstStyle/>
            <a:p>
              <a:pPr defTabSz="914378"/>
              <a:endParaRPr b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15217767-BA60-E6F7-4A68-9841F9381728}"/>
                </a:ext>
              </a:extLst>
            </p:cNvPr>
            <p:cNvSpPr txBox="1"/>
            <p:nvPr/>
          </p:nvSpPr>
          <p:spPr>
            <a:xfrm>
              <a:off x="6465364" y="668058"/>
              <a:ext cx="1155271" cy="244512"/>
            </a:xfrm>
            <a:prstGeom prst="rect">
              <a:avLst/>
            </a:prstGeom>
          </p:spPr>
          <p:txBody>
            <a:bodyPr vert="horz" wrap="square" lIns="0" tIns="12701" rIns="0" bIns="0" rtlCol="0">
              <a:spAutoFit/>
            </a:bodyPr>
            <a:lstStyle/>
            <a:p>
              <a:pPr marL="12701" defTabSz="914378">
                <a:spcBef>
                  <a:spcPts val="100"/>
                </a:spcBef>
              </a:pPr>
              <a:r>
                <a:rPr lang="ru-RU" sz="2300" b="1" spc="5" dirty="0">
                  <a:solidFill>
                    <a:srgbClr val="4547BB"/>
                  </a:solidFill>
                  <a:latin typeface="Century Gothic" panose="020B0502020202020204" pitchFamily="34" charset="0"/>
                  <a:ea typeface="Verdana" panose="020B0604030504040204" pitchFamily="34" charset="0"/>
                  <a:cs typeface="Century Gothic"/>
                </a:rPr>
                <a:t>ПРОБЛЕМА</a:t>
              </a:r>
              <a:endParaRPr sz="2300" b="1" dirty="0">
                <a:solidFill>
                  <a:srgbClr val="4547BB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endParaRPr>
            </a:p>
          </p:txBody>
        </p:sp>
      </p:grpSp>
      <p:grpSp>
        <p:nvGrpSpPr>
          <p:cNvPr id="83" name="Группа 82">
            <a:extLst>
              <a:ext uri="{FF2B5EF4-FFF2-40B4-BE49-F238E27FC236}">
                <a16:creationId xmlns:a16="http://schemas.microsoft.com/office/drawing/2014/main" id="{222F31F3-AC51-7AA2-6F4B-94C769B17FC7}"/>
              </a:ext>
            </a:extLst>
          </p:cNvPr>
          <p:cNvGrpSpPr/>
          <p:nvPr/>
        </p:nvGrpSpPr>
        <p:grpSpPr>
          <a:xfrm>
            <a:off x="14257591" y="1850519"/>
            <a:ext cx="2695575" cy="451484"/>
            <a:chOff x="9452038" y="639788"/>
            <a:chExt cx="1797050" cy="300989"/>
          </a:xfrm>
        </p:grpSpPr>
        <p:sp>
          <p:nvSpPr>
            <p:cNvPr id="54" name="object 14">
              <a:extLst>
                <a:ext uri="{FF2B5EF4-FFF2-40B4-BE49-F238E27FC236}">
                  <a16:creationId xmlns:a16="http://schemas.microsoft.com/office/drawing/2014/main" id="{51B2A803-70A3-9075-7F7F-E5C18D9E8733}"/>
                </a:ext>
              </a:extLst>
            </p:cNvPr>
            <p:cNvSpPr/>
            <p:nvPr/>
          </p:nvSpPr>
          <p:spPr>
            <a:xfrm>
              <a:off x="9452038" y="639788"/>
              <a:ext cx="1797050" cy="300989"/>
            </a:xfrm>
            <a:custGeom>
              <a:avLst/>
              <a:gdLst/>
              <a:ahLst/>
              <a:cxnLst/>
              <a:rect l="l" t="t" r="r" b="b"/>
              <a:pathLst>
                <a:path w="2695575" h="451484">
                  <a:moveTo>
                    <a:pt x="2469440" y="451330"/>
                  </a:moveTo>
                  <a:lnTo>
                    <a:pt x="225663" y="451330"/>
                  </a:lnTo>
                  <a:lnTo>
                    <a:pt x="181433" y="446953"/>
                  </a:lnTo>
                  <a:lnTo>
                    <a:pt x="139306" y="434152"/>
                  </a:lnTo>
                  <a:lnTo>
                    <a:pt x="100465" y="413415"/>
                  </a:lnTo>
                  <a:lnTo>
                    <a:pt x="66094" y="385234"/>
                  </a:lnTo>
                  <a:lnTo>
                    <a:pt x="37913" y="350864"/>
                  </a:lnTo>
                  <a:lnTo>
                    <a:pt x="17176" y="312023"/>
                  </a:lnTo>
                  <a:lnTo>
                    <a:pt x="4374" y="269895"/>
                  </a:lnTo>
                  <a:lnTo>
                    <a:pt x="0" y="225676"/>
                  </a:lnTo>
                  <a:lnTo>
                    <a:pt x="4374" y="181434"/>
                  </a:lnTo>
                  <a:lnTo>
                    <a:pt x="17176" y="139306"/>
                  </a:lnTo>
                  <a:lnTo>
                    <a:pt x="37913" y="100465"/>
                  </a:lnTo>
                  <a:lnTo>
                    <a:pt x="66094" y="66095"/>
                  </a:lnTo>
                  <a:lnTo>
                    <a:pt x="100465" y="37914"/>
                  </a:lnTo>
                  <a:lnTo>
                    <a:pt x="139306" y="17177"/>
                  </a:lnTo>
                  <a:lnTo>
                    <a:pt x="181433" y="4375"/>
                  </a:lnTo>
                  <a:lnTo>
                    <a:pt x="225660" y="0"/>
                  </a:lnTo>
                  <a:lnTo>
                    <a:pt x="2469443" y="0"/>
                  </a:lnTo>
                  <a:lnTo>
                    <a:pt x="2513670" y="4375"/>
                  </a:lnTo>
                  <a:lnTo>
                    <a:pt x="2555797" y="17177"/>
                  </a:lnTo>
                  <a:lnTo>
                    <a:pt x="2594638" y="37914"/>
                  </a:lnTo>
                  <a:lnTo>
                    <a:pt x="2629009" y="66095"/>
                  </a:lnTo>
                  <a:lnTo>
                    <a:pt x="2657190" y="100465"/>
                  </a:lnTo>
                  <a:lnTo>
                    <a:pt x="2677927" y="139306"/>
                  </a:lnTo>
                  <a:lnTo>
                    <a:pt x="2690729" y="181434"/>
                  </a:lnTo>
                  <a:lnTo>
                    <a:pt x="2695104" y="225652"/>
                  </a:lnTo>
                  <a:lnTo>
                    <a:pt x="2690729" y="269895"/>
                  </a:lnTo>
                  <a:lnTo>
                    <a:pt x="2677927" y="312023"/>
                  </a:lnTo>
                  <a:lnTo>
                    <a:pt x="2657190" y="350864"/>
                  </a:lnTo>
                  <a:lnTo>
                    <a:pt x="2629009" y="385234"/>
                  </a:lnTo>
                  <a:lnTo>
                    <a:pt x="2594638" y="413415"/>
                  </a:lnTo>
                  <a:lnTo>
                    <a:pt x="2555797" y="434152"/>
                  </a:lnTo>
                  <a:lnTo>
                    <a:pt x="2513670" y="446953"/>
                  </a:lnTo>
                  <a:lnTo>
                    <a:pt x="2469440" y="451330"/>
                  </a:lnTo>
                  <a:close/>
                </a:path>
              </a:pathLst>
            </a:custGeom>
            <a:solidFill>
              <a:srgbClr val="C6CDEC"/>
            </a:solidFill>
          </p:spPr>
          <p:txBody>
            <a:bodyPr wrap="square" lIns="0" tIns="0" rIns="0" bIns="0" rtlCol="0"/>
            <a:lstStyle/>
            <a:p>
              <a:pPr defTabSz="914378"/>
              <a:endParaRPr b="1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" name="object 16">
              <a:extLst>
                <a:ext uri="{FF2B5EF4-FFF2-40B4-BE49-F238E27FC236}">
                  <a16:creationId xmlns:a16="http://schemas.microsoft.com/office/drawing/2014/main" id="{8B07607A-713B-1E4D-3E4C-FD41D36EA002}"/>
                </a:ext>
              </a:extLst>
            </p:cNvPr>
            <p:cNvSpPr txBox="1"/>
            <p:nvPr/>
          </p:nvSpPr>
          <p:spPr>
            <a:xfrm>
              <a:off x="9891108" y="668058"/>
              <a:ext cx="918910" cy="244512"/>
            </a:xfrm>
            <a:prstGeom prst="rect">
              <a:avLst/>
            </a:prstGeom>
          </p:spPr>
          <p:txBody>
            <a:bodyPr vert="horz" wrap="square" lIns="0" tIns="12701" rIns="0" bIns="0" rtlCol="0">
              <a:spAutoFit/>
            </a:bodyPr>
            <a:lstStyle/>
            <a:p>
              <a:pPr marL="12701" defTabSz="914378">
                <a:spcBef>
                  <a:spcPts val="100"/>
                </a:spcBef>
              </a:pPr>
              <a:r>
                <a:rPr lang="ru-RU" sz="2300" b="1" spc="5" dirty="0">
                  <a:solidFill>
                    <a:srgbClr val="4547BB"/>
                  </a:solidFill>
                  <a:latin typeface="Century Gothic" panose="020B0502020202020204" pitchFamily="34" charset="0"/>
                  <a:ea typeface="Verdana" panose="020B0604030504040204" pitchFamily="34" charset="0"/>
                  <a:cs typeface="Century Gothic"/>
                </a:rPr>
                <a:t>РЕШЕНИЕ</a:t>
              </a:r>
              <a:endParaRPr sz="2300" b="1" dirty="0">
                <a:solidFill>
                  <a:srgbClr val="4547BB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endParaRPr>
            </a:p>
          </p:txBody>
        </p:sp>
      </p:grp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1535CBE0-9E30-47C1-F3FB-36AA21358E13}"/>
              </a:ext>
            </a:extLst>
          </p:cNvPr>
          <p:cNvCxnSpPr>
            <a:cxnSpLocks/>
          </p:cNvCxnSpPr>
          <p:nvPr/>
        </p:nvCxnSpPr>
        <p:spPr>
          <a:xfrm flipV="1">
            <a:off x="422583" y="4361225"/>
            <a:ext cx="17789218" cy="6"/>
          </a:xfrm>
          <a:prstGeom prst="line">
            <a:avLst/>
          </a:prstGeom>
          <a:ln w="28575" cmpd="sng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id="{D2AB860A-7E72-AB3A-4454-E3D71CFEE9DC}"/>
              </a:ext>
            </a:extLst>
          </p:cNvPr>
          <p:cNvCxnSpPr>
            <a:cxnSpLocks/>
          </p:cNvCxnSpPr>
          <p:nvPr/>
        </p:nvCxnSpPr>
        <p:spPr>
          <a:xfrm>
            <a:off x="8289471" y="2466278"/>
            <a:ext cx="0" cy="1894947"/>
          </a:xfrm>
          <a:prstGeom prst="line">
            <a:avLst/>
          </a:prstGeom>
          <a:ln w="28575" cmpd="sng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bject 31">
            <a:extLst>
              <a:ext uri="{FF2B5EF4-FFF2-40B4-BE49-F238E27FC236}">
                <a16:creationId xmlns:a16="http://schemas.microsoft.com/office/drawing/2014/main" id="{9E560819-2B76-9028-4330-812B87249255}"/>
              </a:ext>
            </a:extLst>
          </p:cNvPr>
          <p:cNvSpPr txBox="1"/>
          <p:nvPr/>
        </p:nvSpPr>
        <p:spPr>
          <a:xfrm>
            <a:off x="8570125" y="2875174"/>
            <a:ext cx="4596888" cy="1109536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2701" marR="5081" algn="ctr" defTabSz="914378">
              <a:lnSpc>
                <a:spcPct val="115599"/>
              </a:lnSpc>
              <a:spcBef>
                <a:spcPts val="100"/>
              </a:spcBef>
            </a:pPr>
            <a:r>
              <a:rPr lang="ru-RU"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Отсутствие опыта подготовки </a:t>
            </a:r>
          </a:p>
          <a:p>
            <a:pPr marL="12701" marR="5081" algn="ctr" defTabSz="914378">
              <a:lnSpc>
                <a:spcPct val="115599"/>
              </a:lnSpc>
              <a:spcBef>
                <a:spcPts val="100"/>
              </a:spcBef>
            </a:pPr>
            <a:r>
              <a:rPr lang="ru-RU"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кадров для работы</a:t>
            </a:r>
          </a:p>
          <a:p>
            <a:pPr marL="12701" marR="5081" algn="ctr" defTabSz="914378">
              <a:lnSpc>
                <a:spcPct val="115599"/>
              </a:lnSpc>
              <a:spcBef>
                <a:spcPts val="100"/>
              </a:spcBef>
            </a:pPr>
            <a:r>
              <a:rPr lang="ru-RU" sz="2000" spc="-5" dirty="0">
                <a:solidFill>
                  <a:prstClr val="black"/>
                </a:solidFill>
                <a:latin typeface="Century Gothic" panose="020B0502020202020204" pitchFamily="34" charset="0"/>
                <a:ea typeface="Verdana" panose="020B0604030504040204" pitchFamily="34" charset="0"/>
                <a:cs typeface="Century Gothic"/>
              </a:rPr>
              <a:t>на АЭТС ВТГР и ХТЧ</a:t>
            </a: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85E9F7D3-BE76-536E-70A1-43F61E5FEF03}"/>
              </a:ext>
            </a:extLst>
          </p:cNvPr>
          <p:cNvCxnSpPr>
            <a:cxnSpLocks/>
          </p:cNvCxnSpPr>
          <p:nvPr/>
        </p:nvCxnSpPr>
        <p:spPr>
          <a:xfrm>
            <a:off x="13356771" y="2467412"/>
            <a:ext cx="0" cy="1893813"/>
          </a:xfrm>
          <a:prstGeom prst="line">
            <a:avLst/>
          </a:prstGeom>
          <a:ln w="28575" cmpd="sng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83376CEA-024E-6957-CD6E-8B2B064FC6FF}"/>
              </a:ext>
            </a:extLst>
          </p:cNvPr>
          <p:cNvCxnSpPr>
            <a:cxnSpLocks/>
          </p:cNvCxnSpPr>
          <p:nvPr/>
        </p:nvCxnSpPr>
        <p:spPr>
          <a:xfrm>
            <a:off x="385206" y="2466278"/>
            <a:ext cx="17826594" cy="0"/>
          </a:xfrm>
          <a:prstGeom prst="line">
            <a:avLst/>
          </a:prstGeom>
          <a:ln w="28575" cmpd="sng"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AC3080A-4E84-468F-E08D-5B2E1241C8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16"/>
          <a:stretch/>
        </p:blipFill>
        <p:spPr>
          <a:xfrm>
            <a:off x="379764" y="140472"/>
            <a:ext cx="3471719" cy="1065958"/>
          </a:xfrm>
          <a:prstGeom prst="rect">
            <a:avLst/>
          </a:prstGeom>
        </p:spPr>
      </p:pic>
      <p:pic>
        <p:nvPicPr>
          <p:cNvPr id="25" name="object 4">
            <a:extLst>
              <a:ext uri="{FF2B5EF4-FFF2-40B4-BE49-F238E27FC236}">
                <a16:creationId xmlns:a16="http://schemas.microsoft.com/office/drawing/2014/main" id="{AD7DB799-217F-E4F8-22F9-C659F88972E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87365" y="163251"/>
            <a:ext cx="2814392" cy="7619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835416" y="9009846"/>
            <a:ext cx="37638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defTabSz="914378">
              <a:spcBef>
                <a:spcPts val="100"/>
              </a:spcBef>
            </a:pPr>
            <a:r>
              <a:rPr lang="ru-RU" sz="2500" b="1" spc="-5" dirty="0">
                <a:solidFill>
                  <a:srgbClr val="FFFFFF"/>
                </a:solidFill>
                <a:latin typeface="Century Gothic"/>
                <a:cs typeface="Century Gothic"/>
              </a:rPr>
              <a:t>2</a:t>
            </a:r>
          </a:p>
        </p:txBody>
      </p:sp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id="{898CCBA2-D803-8926-7306-244740B40C74}"/>
              </a:ext>
            </a:extLst>
          </p:cNvPr>
          <p:cNvGraphicFramePr>
            <a:graphicFrameLocks noGrp="1"/>
          </p:cNvGraphicFramePr>
          <p:nvPr/>
        </p:nvGraphicFramePr>
        <p:xfrm>
          <a:off x="360830" y="5835338"/>
          <a:ext cx="17698570" cy="22923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49285">
                  <a:extLst>
                    <a:ext uri="{9D8B030D-6E8A-4147-A177-3AD203B41FA5}">
                      <a16:colId xmlns:a16="http://schemas.microsoft.com/office/drawing/2014/main" val="325180305"/>
                    </a:ext>
                  </a:extLst>
                </a:gridCol>
                <a:gridCol w="8849285">
                  <a:extLst>
                    <a:ext uri="{9D8B030D-6E8A-4147-A177-3AD203B41FA5}">
                      <a16:colId xmlns:a16="http://schemas.microsoft.com/office/drawing/2014/main" val="1826941339"/>
                    </a:ext>
                  </a:extLst>
                </a:gridCol>
              </a:tblGrid>
              <a:tr h="573083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Программы высшего образования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Программы дополнительного образования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5235494"/>
                  </a:ext>
                </a:extLst>
              </a:tr>
              <a:tr h="1719250">
                <a:tc>
                  <a:txBody>
                    <a:bodyPr/>
                    <a:lstStyle/>
                    <a:p>
                      <a:pPr marL="228600" indent="-228600" algn="just">
                        <a:buAutoNum type="arabicPeriod"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Магистратура 14.04.01 Специальные ядерные реакторы и реакторы малой мощности</a:t>
                      </a:r>
                    </a:p>
                    <a:p>
                      <a:pPr marL="228600" indent="-228600" algn="just">
                        <a:buAutoNum type="arabicPeriod"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Магистратура 14.04.01 Водородная энергетика. Гибридные энергетические установки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just">
                        <a:buAutoNum type="arabicPeriod"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ПК: Виртуальные тренажеры-симуляторы реакторного и паротурбинного оборудования</a:t>
                      </a:r>
                    </a:p>
                    <a:p>
                      <a:pPr marL="228600" indent="-228600" algn="just">
                        <a:buAutoNum type="arabicPeriod"/>
                      </a:pPr>
                      <a:r>
                        <a:rPr lang="ru-RU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ПК: Дата-инженер в энергетической отрасли</a:t>
                      </a:r>
                    </a:p>
                    <a:p>
                      <a:pPr marL="228600" indent="-228600" algn="just">
                        <a:buAutoNum type="arabicPeriod"/>
                      </a:pPr>
                      <a:endParaRPr lang="ru-RU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725092"/>
                  </a:ext>
                </a:extLst>
              </a:tr>
            </a:tbl>
          </a:graphicData>
        </a:graphic>
      </p:graphicFrame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E26EE63-9138-D387-1FCC-6EDD04CAFB1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" b="1726"/>
          <a:stretch>
            <a:fillRect/>
          </a:stretch>
        </p:blipFill>
        <p:spPr>
          <a:xfrm>
            <a:off x="517070" y="2478910"/>
            <a:ext cx="1536525" cy="1103834"/>
          </a:xfrm>
          <a:prstGeom prst="rect">
            <a:avLst/>
          </a:prstGeom>
        </p:spPr>
      </p:pic>
      <p:sp>
        <p:nvSpPr>
          <p:cNvPr id="34" name="Заголовок 5">
            <a:extLst>
              <a:ext uri="{FF2B5EF4-FFF2-40B4-BE49-F238E27FC236}">
                <a16:creationId xmlns:a16="http://schemas.microsoft.com/office/drawing/2014/main" id="{DB4CF14A-4D8D-195D-B1FA-801693DB409C}"/>
              </a:ext>
            </a:extLst>
          </p:cNvPr>
          <p:cNvSpPr txBox="1">
            <a:spLocks/>
          </p:cNvSpPr>
          <p:nvPr/>
        </p:nvSpPr>
        <p:spPr>
          <a:xfrm>
            <a:off x="417862" y="5107163"/>
            <a:ext cx="9050174" cy="439390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defTabSz="914378"/>
            <a:r>
              <a:rPr lang="ru-RU" sz="2700" b="0" dirty="0">
                <a:solidFill>
                  <a:prstClr val="black"/>
                </a:solidFill>
              </a:rPr>
              <a:t>Разрабатываемые новые образовательные программы:</a:t>
            </a:r>
          </a:p>
        </p:txBody>
      </p:sp>
      <p:sp>
        <p:nvSpPr>
          <p:cNvPr id="38" name="AutoShape 9"/>
          <p:cNvSpPr/>
          <p:nvPr/>
        </p:nvSpPr>
        <p:spPr>
          <a:xfrm rot="-2700000">
            <a:off x="15641497" y="9043300"/>
            <a:ext cx="5293007" cy="2487400"/>
          </a:xfrm>
          <a:prstGeom prst="rect">
            <a:avLst/>
          </a:prstGeom>
          <a:solidFill>
            <a:srgbClr val="003CA7"/>
          </a:solidFill>
        </p:spPr>
      </p:sp>
      <p:sp>
        <p:nvSpPr>
          <p:cNvPr id="40" name="TextBox 10"/>
          <p:cNvSpPr txBox="1"/>
          <p:nvPr/>
        </p:nvSpPr>
        <p:spPr>
          <a:xfrm>
            <a:off x="17730588" y="9192260"/>
            <a:ext cx="476250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FFFF"/>
                </a:solidFill>
                <a:latin typeface="Open Sans Extra Bold"/>
              </a:rPr>
              <a:t>9</a:t>
            </a:r>
            <a:endParaRPr lang="en-US" sz="6399" dirty="0">
              <a:solidFill>
                <a:srgbClr val="FFFFFF"/>
              </a:solidFill>
              <a:latin typeface="Open Sans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13572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 animBg="1"/>
      <p:bldP spid="29" grpId="0"/>
      <p:bldP spid="68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-Blue">
      <a:dk1>
        <a:srgbClr val="292729"/>
      </a:dk1>
      <a:lt1>
        <a:srgbClr val="FDFCFF"/>
      </a:lt1>
      <a:dk2>
        <a:srgbClr val="000000"/>
      </a:dk2>
      <a:lt2>
        <a:srgbClr val="FEFFFF"/>
      </a:lt2>
      <a:accent1>
        <a:srgbClr val="F0F4F7"/>
      </a:accent1>
      <a:accent2>
        <a:srgbClr val="C3CBD0"/>
      </a:accent2>
      <a:accent3>
        <a:srgbClr val="406FFD"/>
      </a:accent3>
      <a:accent4>
        <a:srgbClr val="406FFD"/>
      </a:accent4>
      <a:accent5>
        <a:srgbClr val="406FFD"/>
      </a:accent5>
      <a:accent6>
        <a:srgbClr val="406FFD"/>
      </a:accent6>
      <a:hlink>
        <a:srgbClr val="406FFD"/>
      </a:hlink>
      <a:folHlink>
        <a:srgbClr val="3661D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528</Words>
  <Application>Microsoft Office PowerPoint</Application>
  <PresentationFormat>Произвольный</PresentationFormat>
  <Paragraphs>124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34" baseType="lpstr">
      <vt:lpstr>Barlow SemiBold</vt:lpstr>
      <vt:lpstr>Arial</vt:lpstr>
      <vt:lpstr>Montserrat</vt:lpstr>
      <vt:lpstr>Poppins</vt:lpstr>
      <vt:lpstr>Open Sans Extra Bold</vt:lpstr>
      <vt:lpstr>Verdana</vt:lpstr>
      <vt:lpstr>Open Sans Semibold</vt:lpstr>
      <vt:lpstr>Century Gothic Paneuropean</vt:lpstr>
      <vt:lpstr>Rosatom Light</vt:lpstr>
      <vt:lpstr>Poppins Medium</vt:lpstr>
      <vt:lpstr>Calibri</vt:lpstr>
      <vt:lpstr>Maven Pro Medium</vt:lpstr>
      <vt:lpstr>Helvetica Neue Medium</vt:lpstr>
      <vt:lpstr>Gilroy Bold</vt:lpstr>
      <vt:lpstr>Barlow Medium</vt:lpstr>
      <vt:lpstr>Montserrat Semi</vt:lpstr>
      <vt:lpstr>Open Sans</vt:lpstr>
      <vt:lpstr>Century Gothic Paneuropean Bold</vt:lpstr>
      <vt:lpstr>Century Gothic</vt:lpstr>
      <vt:lpstr>Barlow Bold</vt:lpstr>
      <vt:lpstr>Montserrat Bold</vt:lpstr>
      <vt:lpstr>Office Theme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ВЫЗОВЫ: Новые решения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Росатом 24.08.2023</dc:title>
  <dc:creator>cmvdk</dc:creator>
  <cp:lastModifiedBy>1</cp:lastModifiedBy>
  <cp:revision>10</cp:revision>
  <dcterms:created xsi:type="dcterms:W3CDTF">2006-08-16T00:00:00Z</dcterms:created>
  <dcterms:modified xsi:type="dcterms:W3CDTF">2023-12-18T12:02:33Z</dcterms:modified>
  <dc:identifier>DAFsWdZjusQ</dc:identifier>
</cp:coreProperties>
</file>