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23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4" r:id="rId1"/>
  </p:sldMasterIdLst>
  <p:notesMasterIdLst>
    <p:notesMasterId r:id="rId16"/>
  </p:notesMasterIdLst>
  <p:sldIdLst>
    <p:sldId id="2339" r:id="rId2"/>
    <p:sldId id="2348" r:id="rId3"/>
    <p:sldId id="2343" r:id="rId4"/>
    <p:sldId id="2344" r:id="rId5"/>
    <p:sldId id="2355" r:id="rId6"/>
    <p:sldId id="2354" r:id="rId7"/>
    <p:sldId id="2346" r:id="rId8"/>
    <p:sldId id="2347" r:id="rId9"/>
    <p:sldId id="2351" r:id="rId10"/>
    <p:sldId id="2352" r:id="rId11"/>
    <p:sldId id="2345" r:id="rId12"/>
    <p:sldId id="2349" r:id="rId13"/>
    <p:sldId id="2353" r:id="rId14"/>
    <p:sldId id="2218" r:id="rId15"/>
  </p:sldIdLst>
  <p:sldSz cx="12192000" cy="6858000"/>
  <p:notesSz cx="6808788" cy="9940925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anose="00000500000000000000" pitchFamily="2" charset="-52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AF"/>
    <a:srgbClr val="FC942C"/>
    <a:srgbClr val="BEDCFF"/>
    <a:srgbClr val="E2EEF9"/>
    <a:srgbClr val="C00000"/>
    <a:srgbClr val="E46C2A"/>
    <a:srgbClr val="F3F2F1"/>
    <a:srgbClr val="054C95"/>
    <a:srgbClr val="FFC000"/>
    <a:srgbClr val="005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2814" autoAdjust="0"/>
  </p:normalViewPr>
  <p:slideViewPr>
    <p:cSldViewPr snapToGrid="0" showGuides="1">
      <p:cViewPr varScale="1">
        <p:scale>
          <a:sx n="100" d="100"/>
          <a:sy n="100" d="100"/>
        </p:scale>
        <p:origin x="1074" y="84"/>
      </p:cViewPr>
      <p:guideLst>
        <p:guide pos="3840"/>
        <p:guide orient="horz" pos="272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77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877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3F0FDBE6-7401-4C39-A28A-658F7463E39B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1568" tIns="45784" rIns="91568" bIns="4578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5" cy="498771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A879B685-B77D-4928-8E74-C6B3007F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467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апка с атом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sp>
        <p:nvSpPr>
          <p:cNvPr id="6" name="Прямоугольник 5"/>
          <p:cNvSpPr/>
          <p:nvPr userDrawn="1"/>
        </p:nvSpPr>
        <p:spPr bwMode="hidden">
          <a:xfrm>
            <a:off x="-1" y="-1"/>
            <a:ext cx="12192001" cy="1224000"/>
          </a:xfrm>
          <a:prstGeom prst="rect">
            <a:avLst/>
          </a:prstGeom>
          <a:solidFill>
            <a:srgbClr val="0055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55BB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54" b="46857"/>
          <a:stretch/>
        </p:blipFill>
        <p:spPr>
          <a:xfrm>
            <a:off x="8040340" y="-1"/>
            <a:ext cx="4151660" cy="1223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59572" y="359101"/>
            <a:ext cx="11081566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chemeClr val="accent2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32396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Титульный слайд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425" y="2898000"/>
            <a:ext cx="4752575" cy="3960000"/>
          </a:xfrm>
          <a:prstGeom prst="rect">
            <a:avLst/>
          </a:prstGeom>
        </p:spPr>
      </p:pic>
      <p:sp>
        <p:nvSpPr>
          <p:cNvPr id="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560194" y="6083856"/>
            <a:ext cx="1649811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01.01.2010</a:t>
            </a:r>
          </a:p>
        </p:txBody>
      </p:sp>
      <p:sp>
        <p:nvSpPr>
          <p:cNvPr id="7" name="Текст 26"/>
          <p:cNvSpPr>
            <a:spLocks noGrp="1"/>
          </p:cNvSpPr>
          <p:nvPr>
            <p:ph type="body" sz="quarter" idx="12" hasCustomPrompt="1"/>
          </p:nvPr>
        </p:nvSpPr>
        <p:spPr>
          <a:xfrm>
            <a:off x="560194" y="2567225"/>
            <a:ext cx="269475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4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Subtitle</a:t>
            </a:r>
            <a:endParaRPr lang="ru-RU" dirty="0"/>
          </a:p>
        </p:txBody>
      </p:sp>
      <p:sp>
        <p:nvSpPr>
          <p:cNvPr id="8" name="Текст 26"/>
          <p:cNvSpPr>
            <a:spLocks noGrp="1"/>
          </p:cNvSpPr>
          <p:nvPr>
            <p:ph type="body" sz="quarter" idx="13" hasCustomPrompt="1"/>
          </p:nvPr>
        </p:nvSpPr>
        <p:spPr>
          <a:xfrm>
            <a:off x="560194" y="3198167"/>
            <a:ext cx="2936041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3600" b="1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72" y="558606"/>
            <a:ext cx="2616703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9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6418217" y="6083856"/>
            <a:ext cx="1649811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01.01.2010</a:t>
            </a:r>
          </a:p>
        </p:txBody>
      </p:sp>
      <p:sp>
        <p:nvSpPr>
          <p:cNvPr id="7" name="Текст 26"/>
          <p:cNvSpPr>
            <a:spLocks noGrp="1"/>
          </p:cNvSpPr>
          <p:nvPr>
            <p:ph type="body" sz="quarter" idx="12" hasCustomPrompt="1"/>
          </p:nvPr>
        </p:nvSpPr>
        <p:spPr>
          <a:xfrm>
            <a:off x="6418217" y="2567225"/>
            <a:ext cx="269475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4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8" name="Текст 26"/>
          <p:cNvSpPr>
            <a:spLocks noGrp="1"/>
          </p:cNvSpPr>
          <p:nvPr>
            <p:ph type="body" sz="quarter" idx="13" hasCustomPrompt="1"/>
          </p:nvPr>
        </p:nvSpPr>
        <p:spPr>
          <a:xfrm>
            <a:off x="6418217" y="3198167"/>
            <a:ext cx="2936041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3600" b="1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9250"/>
            <a:ext cx="5888506" cy="40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01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Титу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6418217" y="6083856"/>
            <a:ext cx="1649811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01.01.2010</a:t>
            </a:r>
          </a:p>
        </p:txBody>
      </p:sp>
      <p:sp>
        <p:nvSpPr>
          <p:cNvPr id="7" name="Текст 26"/>
          <p:cNvSpPr>
            <a:spLocks noGrp="1"/>
          </p:cNvSpPr>
          <p:nvPr>
            <p:ph type="body" sz="quarter" idx="12" hasCustomPrompt="1"/>
          </p:nvPr>
        </p:nvSpPr>
        <p:spPr>
          <a:xfrm>
            <a:off x="6418217" y="2567225"/>
            <a:ext cx="269475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40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Subtitle</a:t>
            </a:r>
            <a:endParaRPr lang="ru-RU" dirty="0"/>
          </a:p>
        </p:txBody>
      </p:sp>
      <p:sp>
        <p:nvSpPr>
          <p:cNvPr id="8" name="Текст 26"/>
          <p:cNvSpPr>
            <a:spLocks noGrp="1"/>
          </p:cNvSpPr>
          <p:nvPr>
            <p:ph type="body" sz="quarter" idx="13" hasCustomPrompt="1"/>
          </p:nvPr>
        </p:nvSpPr>
        <p:spPr>
          <a:xfrm>
            <a:off x="6418217" y="3198167"/>
            <a:ext cx="2936041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3600" b="1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9250"/>
            <a:ext cx="5888428" cy="40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47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425" y="2898000"/>
            <a:ext cx="4752575" cy="3960000"/>
          </a:xfrm>
          <a:prstGeom prst="rect">
            <a:avLst/>
          </a:prstGeom>
        </p:spPr>
      </p:pic>
      <p:sp>
        <p:nvSpPr>
          <p:cNvPr id="7" name="Текст 26"/>
          <p:cNvSpPr>
            <a:spLocks noGrp="1"/>
          </p:cNvSpPr>
          <p:nvPr>
            <p:ph type="body" sz="quarter" idx="13" hasCustomPrompt="1"/>
          </p:nvPr>
        </p:nvSpPr>
        <p:spPr>
          <a:xfrm>
            <a:off x="560194" y="3105834"/>
            <a:ext cx="2936041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3600" b="1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7975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апка с логотипом без коня (бел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59572" y="359101"/>
            <a:ext cx="9199890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5D4A470-D186-460E-BFFA-A336BBB6414C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138" y="170399"/>
            <a:ext cx="1656000" cy="8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6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Шапка с логотипом без коня (бел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 hasCustomPrompt="1"/>
          </p:nvPr>
        </p:nvSpPr>
        <p:spPr>
          <a:xfrm>
            <a:off x="559572" y="359101"/>
            <a:ext cx="9199890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sz="2800" b="1" baseline="0">
                <a:solidFill>
                  <a:srgbClr val="0055BB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en-US" dirty="0"/>
              <a:t>Header sample</a:t>
            </a:r>
            <a:endParaRPr lang="ru-RU" dirty="0"/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Text sample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5D4A470-D186-460E-BFFA-A336BBB6414C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138" y="170399"/>
            <a:ext cx="1653948" cy="8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8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апка с логотипом без коня (синя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hidden">
          <a:xfrm>
            <a:off x="-1" y="-1"/>
            <a:ext cx="12192001" cy="1224000"/>
          </a:xfrm>
          <a:prstGeom prst="rect">
            <a:avLst/>
          </a:prstGeom>
          <a:solidFill>
            <a:srgbClr val="0055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762" y="170399"/>
            <a:ext cx="1656000" cy="88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59572" y="359101"/>
            <a:ext cx="9173513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sz="2800" b="1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3DE57E-711D-404D-B188-192C4B659303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46839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Шапка с логотипом без коня (синя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hidden">
          <a:xfrm>
            <a:off x="-1" y="-1"/>
            <a:ext cx="12192001" cy="1224000"/>
          </a:xfrm>
          <a:prstGeom prst="rect">
            <a:avLst/>
          </a:prstGeom>
          <a:solidFill>
            <a:srgbClr val="0055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 hasCustomPrompt="1"/>
          </p:nvPr>
        </p:nvSpPr>
        <p:spPr>
          <a:xfrm>
            <a:off x="559572" y="359101"/>
            <a:ext cx="9173513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sz="2800" b="1" baseline="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en-US" dirty="0"/>
              <a:t>Header sample</a:t>
            </a:r>
            <a:endParaRPr lang="ru-RU" dirty="0"/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Text sample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3DE57E-711D-404D-B188-192C4B659303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814" y="171599"/>
            <a:ext cx="1653948" cy="8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6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апка с логотипом коня (бел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59572" y="359101"/>
            <a:ext cx="8900951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00D0962-6951-42C9-AAB7-A8419B4562CD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826" y="44713"/>
            <a:ext cx="182131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Шапка с логотипом коня (бел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 hasCustomPrompt="1"/>
          </p:nvPr>
        </p:nvSpPr>
        <p:spPr>
          <a:xfrm>
            <a:off x="559572" y="359101"/>
            <a:ext cx="8900951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en-US" dirty="0"/>
              <a:t>Header sample</a:t>
            </a:r>
            <a:endParaRPr lang="ru-RU" dirty="0"/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 baseline="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Text sample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00D0962-6951-42C9-AAB7-A8419B4562CD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823" y="44713"/>
            <a:ext cx="1820315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4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апка с логотипом коня (сер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hidden">
          <a:xfrm>
            <a:off x="-1" y="-1"/>
            <a:ext cx="12192001" cy="1224000"/>
          </a:xfrm>
          <a:prstGeom prst="rect">
            <a:avLst/>
          </a:prstGeom>
          <a:solidFill>
            <a:srgbClr val="DD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559572" y="359101"/>
            <a:ext cx="9032836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lang="ru-RU" sz="2800" b="1" kern="1200" dirty="0">
                <a:solidFill>
                  <a:srgbClr val="0055BB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077ADA-551A-4656-A047-B811D4148796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826" y="41586"/>
            <a:ext cx="182131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2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_Шапка с логотипом коня (сера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hidden">
          <a:xfrm>
            <a:off x="-1" y="-1"/>
            <a:ext cx="12192001" cy="1224000"/>
          </a:xfrm>
          <a:prstGeom prst="rect">
            <a:avLst/>
          </a:prstGeom>
          <a:solidFill>
            <a:srgbClr val="DD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80" t="32381" r="-4361" b="40680"/>
          <a:stretch/>
        </p:blipFill>
        <p:spPr>
          <a:xfrm>
            <a:off x="0" y="1269807"/>
            <a:ext cx="982787" cy="1505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76" t="1513" r="20843" b="88431"/>
          <a:stretch/>
        </p:blipFill>
        <p:spPr>
          <a:xfrm>
            <a:off x="0" y="6296025"/>
            <a:ext cx="982787" cy="561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45097" r="86065" b="31852"/>
          <a:stretch/>
        </p:blipFill>
        <p:spPr>
          <a:xfrm>
            <a:off x="11703437" y="3382263"/>
            <a:ext cx="491219" cy="1288239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 hasCustomPrompt="1"/>
          </p:nvPr>
        </p:nvSpPr>
        <p:spPr>
          <a:xfrm>
            <a:off x="559572" y="359101"/>
            <a:ext cx="9032836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lnSpc>
                <a:spcPct val="100000"/>
              </a:lnSpc>
              <a:defRPr lang="ru-RU" sz="2800" b="1" kern="1200" dirty="0">
                <a:solidFill>
                  <a:srgbClr val="0055BB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en-US" dirty="0"/>
              <a:t>Header sample</a:t>
            </a:r>
            <a:endParaRPr lang="ru-RU" dirty="0"/>
          </a:p>
        </p:txBody>
      </p:sp>
      <p:sp>
        <p:nvSpPr>
          <p:cNvPr id="14" name="Текст 1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72" y="1729294"/>
            <a:ext cx="1348446" cy="338554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600" b="1">
                <a:solidFill>
                  <a:srgbClr val="00BBEE"/>
                </a:solidFill>
                <a:latin typeface="Montserrat" panose="00000500000000000000" pitchFamily="2" charset="-52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rgbClr val="222A3F"/>
                </a:solidFill>
                <a:latin typeface="Montserrat" panose="00000500000000000000" pitchFamily="2" charset="-52"/>
              </a:defRPr>
            </a:lvl2pPr>
          </a:lstStyle>
          <a:p>
            <a:pPr lvl="0"/>
            <a:r>
              <a:rPr lang="en-US" dirty="0"/>
              <a:t>Header</a:t>
            </a:r>
            <a:endParaRPr lang="ru-RU" dirty="0"/>
          </a:p>
        </p:txBody>
      </p:sp>
      <p:sp>
        <p:nvSpPr>
          <p:cNvPr id="16" name="Текст 26"/>
          <p:cNvSpPr>
            <a:spLocks noGrp="1"/>
          </p:cNvSpPr>
          <p:nvPr>
            <p:ph type="body" sz="quarter" idx="11" hasCustomPrompt="1"/>
          </p:nvPr>
        </p:nvSpPr>
        <p:spPr>
          <a:xfrm>
            <a:off x="559572" y="2409034"/>
            <a:ext cx="164981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rgbClr val="222A3F"/>
                </a:solidFill>
                <a:latin typeface="Montserrat" panose="00000500000000000000" pitchFamily="2" charset="-52"/>
              </a:defRPr>
            </a:lvl1pPr>
          </a:lstStyle>
          <a:p>
            <a:pPr lvl="0"/>
            <a:r>
              <a:rPr lang="en-US" dirty="0"/>
              <a:t>Text sample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077ADA-551A-4656-A047-B811D4148796}"/>
              </a:ext>
            </a:extLst>
          </p:cNvPr>
          <p:cNvSpPr/>
          <p:nvPr userDrawn="1"/>
        </p:nvSpPr>
        <p:spPr>
          <a:xfrm>
            <a:off x="11641138" y="6453188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fld id="{14D38384-7A71-42FD-A8FA-E9EF1AAD0FA2}" type="slidenum">
              <a:rPr lang="ru-RU" sz="1400" smtClean="0">
                <a:solidFill>
                  <a:srgbClr val="8F9092"/>
                </a:solidFill>
                <a:latin typeface="Montserrat" panose="00000500000000000000" pitchFamily="2" charset="-52"/>
              </a:rPr>
              <a:pPr algn="l"/>
              <a:t>‹#›</a:t>
            </a:fld>
            <a:endParaRPr lang="ru-RU" sz="1400" dirty="0">
              <a:solidFill>
                <a:srgbClr val="8F9092"/>
              </a:solidFill>
              <a:latin typeface="Montserrat" panose="00000500000000000000" pitchFamily="2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823" y="41586"/>
            <a:ext cx="1820315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11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05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7" r:id="rId2"/>
    <p:sldLayoutId id="2147483683" r:id="rId3"/>
    <p:sldLayoutId id="2147483678" r:id="rId4"/>
    <p:sldLayoutId id="2147483684" r:id="rId5"/>
    <p:sldLayoutId id="2147483679" r:id="rId6"/>
    <p:sldLayoutId id="2147483685" r:id="rId7"/>
    <p:sldLayoutId id="2147483680" r:id="rId8"/>
    <p:sldLayoutId id="2147483686" r:id="rId9"/>
    <p:sldLayoutId id="2147483687" r:id="rId10"/>
    <p:sldLayoutId id="2147483682" r:id="rId11"/>
    <p:sldLayoutId id="2147483688" r:id="rId12"/>
    <p:sldLayoutId id="21474836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1" userDrawn="1">
          <p15:clr>
            <a:srgbClr val="F26B43"/>
          </p15:clr>
        </p15:guide>
        <p15:guide id="4" orient="horz" pos="4065" userDrawn="1">
          <p15:clr>
            <a:srgbClr val="F26B43"/>
          </p15:clr>
        </p15:guide>
        <p15:guide id="5" pos="347" userDrawn="1">
          <p15:clr>
            <a:srgbClr val="F26B43"/>
          </p15:clr>
        </p15:guide>
        <p15:guide id="6" pos="73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image" Target="../media/image61.png"/><Relationship Id="rId3" Type="http://schemas.openxmlformats.org/officeDocument/2006/relationships/image" Target="../media/image17.png"/><Relationship Id="rId21" Type="http://schemas.openxmlformats.org/officeDocument/2006/relationships/image" Target="../media/image57.pn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17" Type="http://schemas.openxmlformats.org/officeDocument/2006/relationships/image" Target="../media/image53.jpeg"/><Relationship Id="rId25" Type="http://schemas.openxmlformats.org/officeDocument/2006/relationships/image" Target="../media/image26.png"/><Relationship Id="rId2" Type="http://schemas.openxmlformats.org/officeDocument/2006/relationships/image" Target="../media/image18.png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5" Type="http://schemas.openxmlformats.org/officeDocument/2006/relationships/image" Target="../media/image43.gif"/><Relationship Id="rId15" Type="http://schemas.openxmlformats.org/officeDocument/2006/relationships/image" Target="../media/image51.jpeg"/><Relationship Id="rId23" Type="http://schemas.openxmlformats.org/officeDocument/2006/relationships/image" Target="../media/image59.jpeg"/><Relationship Id="rId10" Type="http://schemas.openxmlformats.org/officeDocument/2006/relationships/image" Target="../media/image46.png"/><Relationship Id="rId19" Type="http://schemas.openxmlformats.org/officeDocument/2006/relationships/image" Target="../media/image55.jpeg"/><Relationship Id="rId4" Type="http://schemas.openxmlformats.org/officeDocument/2006/relationships/image" Target="../media/image42.png"/><Relationship Id="rId9" Type="http://schemas.openxmlformats.org/officeDocument/2006/relationships/image" Target="../media/image24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7.png"/><Relationship Id="rId7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12" Type="http://schemas.openxmlformats.org/officeDocument/2006/relationships/image" Target="../media/image3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255749" y="1596334"/>
            <a:ext cx="10037502" cy="5016758"/>
          </a:xfrm>
        </p:spPr>
        <p:txBody>
          <a:bodyPr/>
          <a:lstStyle/>
          <a:p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Ассоциация высших учебных заведений</a:t>
            </a:r>
            <a:br>
              <a:rPr lang="ru-RU" sz="2400" dirty="0"/>
            </a:br>
            <a:r>
              <a:rPr lang="ru-RU" sz="2400" dirty="0"/>
              <a:t>«Консорциум опорных вузов</a:t>
            </a:r>
            <a:r>
              <a:rPr lang="en-US" sz="2400" dirty="0"/>
              <a:t> </a:t>
            </a:r>
            <a:r>
              <a:rPr lang="ru-RU" sz="2400" dirty="0"/>
              <a:t>Госкорпорации «Росатом»</a:t>
            </a:r>
            <a:br>
              <a:rPr lang="ru-RU" sz="2400" dirty="0"/>
            </a:br>
            <a:r>
              <a:rPr lang="ru-RU" sz="2000" b="0" dirty="0"/>
              <a:t>О деятельности Ассоциации в 2023 году и планах на 2024 год</a:t>
            </a:r>
          </a:p>
          <a:p>
            <a:endParaRPr lang="ru-RU" sz="1600" b="0" dirty="0"/>
          </a:p>
          <a:p>
            <a:endParaRPr lang="ru-RU" sz="1600" b="0" dirty="0"/>
          </a:p>
          <a:p>
            <a:r>
              <a:rPr lang="ru-RU" sz="1600" b="0" dirty="0"/>
              <a:t>В.И. Шевченко, ректор НИЯУ МИФИ</a:t>
            </a:r>
          </a:p>
          <a:p>
            <a:endParaRPr lang="ru-RU" sz="1400" b="0" dirty="0"/>
          </a:p>
          <a:p>
            <a:endParaRPr lang="ru-RU" sz="1400" b="0" dirty="0"/>
          </a:p>
          <a:p>
            <a:endParaRPr lang="ru-RU" sz="1400" b="0" dirty="0"/>
          </a:p>
          <a:p>
            <a:endParaRPr lang="ru-RU" sz="1600" b="0" dirty="0"/>
          </a:p>
          <a:p>
            <a:endParaRPr lang="ru-RU" sz="1600" b="0" dirty="0"/>
          </a:p>
          <a:p>
            <a:endParaRPr lang="ru-RU" sz="1600" b="0" dirty="0"/>
          </a:p>
          <a:p>
            <a:r>
              <a:rPr lang="ru-RU" sz="1600" b="0" dirty="0"/>
              <a:t>21 декабря 2023</a:t>
            </a:r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74E70D-1B0B-C7BE-DC28-14CA1BD2A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49" y="-98830"/>
            <a:ext cx="1850393" cy="18503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4DEDD9-231B-B345-FA53-7398CC874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971" y="460470"/>
            <a:ext cx="572350" cy="73178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AAA17D-1B1A-BD5D-4A52-1208A0ACD7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335" b="18880"/>
          <a:stretch/>
        </p:blipFill>
        <p:spPr>
          <a:xfrm>
            <a:off x="2145477" y="382707"/>
            <a:ext cx="1012841" cy="8873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85871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Обмен РИД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0F01ED-899B-6241-4E7D-5FC51BD6DF88}"/>
              </a:ext>
            </a:extLst>
          </p:cNvPr>
          <p:cNvSpPr txBox="1"/>
          <p:nvPr/>
        </p:nvSpPr>
        <p:spPr>
          <a:xfrm>
            <a:off x="559572" y="1441025"/>
            <a:ext cx="53676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В 2022-2023 гг. состоялся обмен между опорными университетами лицензиями на программные комплексы - виртуальные аналоги объектов использования атомной энергии</a:t>
            </a:r>
            <a:endParaRPr lang="ru-RU" sz="1400" dirty="0">
              <a:latin typeface="Montserrat" panose="000005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9BABB1-24B0-7A2C-7DAA-4424AADEB0BA}"/>
              </a:ext>
            </a:extLst>
          </p:cNvPr>
          <p:cNvSpPr txBox="1"/>
          <p:nvPr/>
        </p:nvSpPr>
        <p:spPr>
          <a:xfrm>
            <a:off x="559572" y="2862431"/>
            <a:ext cx="436485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Из НИЯУ МИФИ в ТПУ и НГТУ переданы лицензии на виртуальные аналоги подкритических сборок</a:t>
            </a: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Из ТПУ в НИЯУ МИФИ передана лицензия на виртуальный тренажер работы с исследовательским ядерным реактором</a:t>
            </a: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endParaRPr lang="ru-RU" sz="1400" b="1" dirty="0">
              <a:solidFill>
                <a:schemeClr val="accent4"/>
              </a:solidFill>
              <a:latin typeface="Montserrat" panose="00000500000000000000" pitchFamily="2" charset="-52"/>
            </a:endParaRPr>
          </a:p>
          <a:p>
            <a:r>
              <a:rPr lang="ru-RU" sz="1400" b="1" dirty="0">
                <a:solidFill>
                  <a:schemeClr val="accent4"/>
                </a:solidFill>
                <a:latin typeface="Montserrat" panose="00000500000000000000" pitchFamily="2" charset="-52"/>
              </a:rPr>
              <a:t>Предлагается создать межуниверситетский каталог отчуждаемых РИД для дальнейшего внедрения в образовательный и исследовательский процесс опорных вузов</a:t>
            </a:r>
          </a:p>
        </p:txBody>
      </p:sp>
      <p:pic>
        <p:nvPicPr>
          <p:cNvPr id="9" name="Picture 6" descr="UWSA neutron flux destribution">
            <a:extLst>
              <a:ext uri="{FF2B5EF4-FFF2-40B4-BE49-F238E27FC236}">
                <a16:creationId xmlns:a16="http://schemas.microsoft.com/office/drawing/2014/main" id="{670412A5-F260-1CA8-4FF9-809EC7146D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2" r="15994"/>
          <a:stretch/>
        </p:blipFill>
        <p:spPr bwMode="auto">
          <a:xfrm>
            <a:off x="7103914" y="1438188"/>
            <a:ext cx="3088076" cy="243827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UWSA">
            <a:extLst>
              <a:ext uri="{FF2B5EF4-FFF2-40B4-BE49-F238E27FC236}">
                <a16:creationId xmlns:a16="http://schemas.microsoft.com/office/drawing/2014/main" id="{2D808B64-83A9-BB96-FE08-F787DC697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9"/>
          <a:stretch/>
        </p:blipFill>
        <p:spPr bwMode="auto">
          <a:xfrm>
            <a:off x="8615421" y="4143374"/>
            <a:ext cx="3153138" cy="222809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Им. СРЕДЫ">
            <a:extLst>
              <a:ext uri="{FF2B5EF4-FFF2-40B4-BE49-F238E27FC236}">
                <a16:creationId xmlns:a16="http://schemas.microsoft.com/office/drawing/2014/main" id="{2D47EB30-BC70-C591-F87F-574E7CA48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7" r="17540"/>
          <a:stretch/>
        </p:blipFill>
        <p:spPr bwMode="auto">
          <a:xfrm>
            <a:off x="5404582" y="4143373"/>
            <a:ext cx="2860221" cy="222809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49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«Карта науки» опорных университетов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DBDA91-AD98-7619-FC95-0AD13580E2D2}"/>
              </a:ext>
            </a:extLst>
          </p:cNvPr>
          <p:cNvSpPr txBox="1"/>
          <p:nvPr/>
        </p:nvSpPr>
        <p:spPr>
          <a:xfrm>
            <a:off x="721057" y="1331799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Ядерная энергетика</a:t>
            </a:r>
          </a:p>
        </p:txBody>
      </p:sp>
      <p:grpSp>
        <p:nvGrpSpPr>
          <p:cNvPr id="1134" name="Группа 1133">
            <a:extLst>
              <a:ext uri="{FF2B5EF4-FFF2-40B4-BE49-F238E27FC236}">
                <a16:creationId xmlns:a16="http://schemas.microsoft.com/office/drawing/2014/main" id="{B5B22689-F20C-9C6B-0C23-8CFBC58396A3}"/>
              </a:ext>
            </a:extLst>
          </p:cNvPr>
          <p:cNvGrpSpPr/>
          <p:nvPr/>
        </p:nvGrpSpPr>
        <p:grpSpPr>
          <a:xfrm>
            <a:off x="646774" y="1601476"/>
            <a:ext cx="3698103" cy="623404"/>
            <a:chOff x="666750" y="1782724"/>
            <a:chExt cx="3698103" cy="623404"/>
          </a:xfrm>
        </p:grpSpPr>
        <p:sp>
          <p:nvSpPr>
            <p:cNvPr id="6" name="Прямоугольник: скругленные противолежащие углы 5">
              <a:extLst>
                <a:ext uri="{FF2B5EF4-FFF2-40B4-BE49-F238E27FC236}">
                  <a16:creationId xmlns:a16="http://schemas.microsoft.com/office/drawing/2014/main" id="{830BE622-F939-FDBE-8598-3938060F54A2}"/>
                </a:ext>
              </a:extLst>
            </p:cNvPr>
            <p:cNvSpPr/>
            <p:nvPr/>
          </p:nvSpPr>
          <p:spPr>
            <a:xfrm>
              <a:off x="666750" y="1782724"/>
              <a:ext cx="3698103" cy="623404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528D1C25-3A8D-CEFA-F7D2-12654E0AB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1065479" y="1859073"/>
              <a:ext cx="441325" cy="216486"/>
            </a:xfrm>
            <a:prstGeom prst="rect">
              <a:avLst/>
            </a:prstGeom>
          </p:spPr>
        </p:pic>
        <p:pic>
          <p:nvPicPr>
            <p:cNvPr id="10" name="Picture 4" descr="Ивановский государственный энергетический университет — Википедия">
              <a:extLst>
                <a:ext uri="{FF2B5EF4-FFF2-40B4-BE49-F238E27FC236}">
                  <a16:creationId xmlns:a16="http://schemas.microsoft.com/office/drawing/2014/main" id="{1572F690-EAAF-4FDD-72F2-4BA086ECDC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5837" y="1840383"/>
              <a:ext cx="259389" cy="259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8" descr="Логотип ТПУ / Томский политехнический университет">
              <a:extLst>
                <a:ext uri="{FF2B5EF4-FFF2-40B4-BE49-F238E27FC236}">
                  <a16:creationId xmlns:a16="http://schemas.microsoft.com/office/drawing/2014/main" id="{E64C8433-1AF0-7E0B-EF7A-9A46FC2736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197" y="2103947"/>
              <a:ext cx="739124" cy="267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0" descr="Университет Шанхайской организации сотрудничества">
              <a:extLst>
                <a:ext uri="{FF2B5EF4-FFF2-40B4-BE49-F238E27FC236}">
                  <a16:creationId xmlns:a16="http://schemas.microsoft.com/office/drawing/2014/main" id="{3A5A1B84-B920-90D5-3A23-AC098DC498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1762" y="2189339"/>
              <a:ext cx="344585" cy="155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2" descr="Нижегородский государственный технический университет им. Р.Е. Алексеева  (НГТУ) — Научное общество учащихся &amp;quot;Эврика&amp;quot;">
              <a:extLst>
                <a:ext uri="{FF2B5EF4-FFF2-40B4-BE49-F238E27FC236}">
                  <a16:creationId xmlns:a16="http://schemas.microsoft.com/office/drawing/2014/main" id="{059FFE6E-DAA8-6832-4C45-EDC543C50E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3719" y="1817116"/>
              <a:ext cx="359697" cy="331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0" descr="Фирменный стиль">
              <a:extLst>
                <a:ext uri="{FF2B5EF4-FFF2-40B4-BE49-F238E27FC236}">
                  <a16:creationId xmlns:a16="http://schemas.microsoft.com/office/drawing/2014/main" id="{8A604844-DA07-76DE-48AF-B64590E5C5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647" y="1886622"/>
              <a:ext cx="751675" cy="214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2">
              <a:extLst>
                <a:ext uri="{FF2B5EF4-FFF2-40B4-BE49-F238E27FC236}">
                  <a16:creationId xmlns:a16="http://schemas.microsoft.com/office/drawing/2014/main" id="{E616D58D-006F-D4AB-C0E4-1562BC574E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2788" y="2141023"/>
              <a:ext cx="780966" cy="214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34" descr="Бренд и символика">
              <a:extLst>
                <a:ext uri="{FF2B5EF4-FFF2-40B4-BE49-F238E27FC236}">
                  <a16:creationId xmlns:a16="http://schemas.microsoft.com/office/drawing/2014/main" id="{8B089A73-7EBE-2EDD-BF21-CD13E0496D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662" y="2169699"/>
              <a:ext cx="430559" cy="1860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C1F8F279-D812-5A1E-30FC-D928AA303501}"/>
                </a:ext>
              </a:extLst>
            </p:cNvPr>
            <p:cNvGrpSpPr/>
            <p:nvPr/>
          </p:nvGrpSpPr>
          <p:grpSpPr>
            <a:xfrm>
              <a:off x="3689322" y="1982741"/>
              <a:ext cx="675531" cy="276999"/>
              <a:chOff x="3809263" y="2857202"/>
              <a:chExt cx="829875" cy="391838"/>
            </a:xfrm>
          </p:grpSpPr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A8DFD9D8-F59D-0CF7-79CC-E6379DBD0C08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04A3DCE-423E-7E7A-1DDB-BDB37133D032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EE4A4A4-6F5B-5BEC-F867-2C7B7096AA43}"/>
              </a:ext>
            </a:extLst>
          </p:cNvPr>
          <p:cNvSpPr txBox="1"/>
          <p:nvPr/>
        </p:nvSpPr>
        <p:spPr>
          <a:xfrm>
            <a:off x="721057" y="4742242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Робототехника и БПЛА</a:t>
            </a:r>
          </a:p>
        </p:txBody>
      </p:sp>
      <p:grpSp>
        <p:nvGrpSpPr>
          <p:cNvPr id="1131" name="Группа 1130">
            <a:extLst>
              <a:ext uri="{FF2B5EF4-FFF2-40B4-BE49-F238E27FC236}">
                <a16:creationId xmlns:a16="http://schemas.microsoft.com/office/drawing/2014/main" id="{B118F037-9D05-B046-17E0-B0BBE476CC2B}"/>
              </a:ext>
            </a:extLst>
          </p:cNvPr>
          <p:cNvGrpSpPr/>
          <p:nvPr/>
        </p:nvGrpSpPr>
        <p:grpSpPr>
          <a:xfrm>
            <a:off x="646774" y="5011563"/>
            <a:ext cx="3698103" cy="477016"/>
            <a:chOff x="666750" y="5411886"/>
            <a:chExt cx="3698103" cy="477016"/>
          </a:xfrm>
        </p:grpSpPr>
        <p:sp>
          <p:nvSpPr>
            <p:cNvPr id="21" name="Прямоугольник: скругленные противолежащие углы 20">
              <a:extLst>
                <a:ext uri="{FF2B5EF4-FFF2-40B4-BE49-F238E27FC236}">
                  <a16:creationId xmlns:a16="http://schemas.microsoft.com/office/drawing/2014/main" id="{B6926BE9-5280-CE91-4685-4ADAA11555CF}"/>
                </a:ext>
              </a:extLst>
            </p:cNvPr>
            <p:cNvSpPr/>
            <p:nvPr/>
          </p:nvSpPr>
          <p:spPr>
            <a:xfrm>
              <a:off x="666750" y="5411886"/>
              <a:ext cx="3698103" cy="477016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6F691014-AAAE-ABE5-ACD5-0746648AE942}"/>
                </a:ext>
              </a:extLst>
            </p:cNvPr>
            <p:cNvGrpSpPr/>
            <p:nvPr/>
          </p:nvGrpSpPr>
          <p:grpSpPr>
            <a:xfrm>
              <a:off x="3689322" y="5511894"/>
              <a:ext cx="675531" cy="276999"/>
              <a:chOff x="3809263" y="2857202"/>
              <a:chExt cx="829875" cy="39183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CCFE9003-B03E-813E-C1F6-098E1C678364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C2647EB-FDD8-C993-C0EE-BCD8C8B54145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34" name="Picture 8" descr="МГТУ им. Н. Э. Баумана">
              <a:extLst>
                <a:ext uri="{FF2B5EF4-FFF2-40B4-BE49-F238E27FC236}">
                  <a16:creationId xmlns:a16="http://schemas.microsoft.com/office/drawing/2014/main" id="{A3B83E4A-A8EF-2C76-7A07-1EF6F3984E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641" y="5452469"/>
              <a:ext cx="283112" cy="333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118F4E46-41CE-41CA-DCFD-3C2958A3FC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2830" y="5541306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0" descr="Фирменный стиль">
              <a:extLst>
                <a:ext uri="{FF2B5EF4-FFF2-40B4-BE49-F238E27FC236}">
                  <a16:creationId xmlns:a16="http://schemas.microsoft.com/office/drawing/2014/main" id="{CF94B350-9EFD-872B-739A-6E6A250B46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0473" y="5537227"/>
              <a:ext cx="650407" cy="18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4" descr="Бренд и символика">
              <a:extLst>
                <a:ext uri="{FF2B5EF4-FFF2-40B4-BE49-F238E27FC236}">
                  <a16:creationId xmlns:a16="http://schemas.microsoft.com/office/drawing/2014/main" id="{72A20774-33AC-CE9A-272F-E1AF1EC170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7494" y="5495985"/>
              <a:ext cx="590557" cy="2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CB444E45-BFC7-0261-958C-D0A377AC1107}"/>
              </a:ext>
            </a:extLst>
          </p:cNvPr>
          <p:cNvSpPr txBox="1"/>
          <p:nvPr/>
        </p:nvSpPr>
        <p:spPr>
          <a:xfrm>
            <a:off x="721057" y="3856303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Ядерная и биомедицина</a:t>
            </a:r>
          </a:p>
        </p:txBody>
      </p:sp>
      <p:grpSp>
        <p:nvGrpSpPr>
          <p:cNvPr id="1132" name="Группа 1131">
            <a:extLst>
              <a:ext uri="{FF2B5EF4-FFF2-40B4-BE49-F238E27FC236}">
                <a16:creationId xmlns:a16="http://schemas.microsoft.com/office/drawing/2014/main" id="{B88C1F96-EBAC-336B-DBD3-08A635242307}"/>
              </a:ext>
            </a:extLst>
          </p:cNvPr>
          <p:cNvGrpSpPr/>
          <p:nvPr/>
        </p:nvGrpSpPr>
        <p:grpSpPr>
          <a:xfrm>
            <a:off x="646774" y="4117642"/>
            <a:ext cx="3698103" cy="485354"/>
            <a:chOff x="646655" y="4403665"/>
            <a:chExt cx="3698103" cy="485354"/>
          </a:xfrm>
        </p:grpSpPr>
        <p:pic>
          <p:nvPicPr>
            <p:cNvPr id="49" name="Picture 24" descr="Российский химико-технологический университет имени Д. И. Менделеева —  Википедия">
              <a:extLst>
                <a:ext uri="{FF2B5EF4-FFF2-40B4-BE49-F238E27FC236}">
                  <a16:creationId xmlns:a16="http://schemas.microsoft.com/office/drawing/2014/main" id="{562B24C9-2E06-9FC9-E5F2-2A0881DEB6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9040" y="4403665"/>
              <a:ext cx="675531" cy="477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Прямоугольник: скругленные противолежащие углы 38">
              <a:extLst>
                <a:ext uri="{FF2B5EF4-FFF2-40B4-BE49-F238E27FC236}">
                  <a16:creationId xmlns:a16="http://schemas.microsoft.com/office/drawing/2014/main" id="{70A41040-0BD7-F21E-DB51-5F19B7BC5E3C}"/>
                </a:ext>
              </a:extLst>
            </p:cNvPr>
            <p:cNvSpPr/>
            <p:nvPr/>
          </p:nvSpPr>
          <p:spPr>
            <a:xfrm>
              <a:off x="646655" y="4412003"/>
              <a:ext cx="3698103" cy="477016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3AE122E1-B6AD-686E-F2A8-F230F7D0CF51}"/>
                </a:ext>
              </a:extLst>
            </p:cNvPr>
            <p:cNvGrpSpPr/>
            <p:nvPr/>
          </p:nvGrpSpPr>
          <p:grpSpPr>
            <a:xfrm>
              <a:off x="3669227" y="4512011"/>
              <a:ext cx="675531" cy="276999"/>
              <a:chOff x="3809263" y="2857202"/>
              <a:chExt cx="829875" cy="391838"/>
            </a:xfrm>
          </p:grpSpPr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C567FB26-66CB-14C0-6FF0-D127E8221215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273075C6-8472-0BCA-B5CD-010F2AF68B56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33B1B731-91F2-BADC-E513-75F072F5D4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1121958" y="4542266"/>
              <a:ext cx="602583" cy="295589"/>
            </a:xfrm>
            <a:prstGeom prst="rect">
              <a:avLst/>
            </a:prstGeom>
          </p:spPr>
        </p:pic>
        <p:pic>
          <p:nvPicPr>
            <p:cNvPr id="48" name="Picture 18" descr="Логотип ТПУ / Томский политехнический университет">
              <a:extLst>
                <a:ext uri="{FF2B5EF4-FFF2-40B4-BE49-F238E27FC236}">
                  <a16:creationId xmlns:a16="http://schemas.microsoft.com/office/drawing/2014/main" id="{6D47E85D-165D-E2A9-8794-07FE14EC5E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432" y="4508661"/>
              <a:ext cx="908608" cy="329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213EA4D4-D848-F81A-4966-16680FD7EB67}"/>
              </a:ext>
            </a:extLst>
          </p:cNvPr>
          <p:cNvSpPr txBox="1"/>
          <p:nvPr/>
        </p:nvSpPr>
        <p:spPr>
          <a:xfrm>
            <a:off x="4986481" y="1345383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Космические технологии</a:t>
            </a:r>
          </a:p>
        </p:txBody>
      </p:sp>
      <p:grpSp>
        <p:nvGrpSpPr>
          <p:cNvPr id="1125" name="Группа 1124">
            <a:extLst>
              <a:ext uri="{FF2B5EF4-FFF2-40B4-BE49-F238E27FC236}">
                <a16:creationId xmlns:a16="http://schemas.microsoft.com/office/drawing/2014/main" id="{BE3DB4F1-136F-ED96-119E-71D37520C7FA}"/>
              </a:ext>
            </a:extLst>
          </p:cNvPr>
          <p:cNvGrpSpPr/>
          <p:nvPr/>
        </p:nvGrpSpPr>
        <p:grpSpPr>
          <a:xfrm>
            <a:off x="4936572" y="1605535"/>
            <a:ext cx="3698103" cy="477016"/>
            <a:chOff x="5009350" y="1786783"/>
            <a:chExt cx="3698103" cy="477016"/>
          </a:xfrm>
        </p:grpSpPr>
        <p:pic>
          <p:nvPicPr>
            <p:cNvPr id="61" name="Picture 18" descr="Логотип ТПУ / Томский политехнический университет">
              <a:extLst>
                <a:ext uri="{FF2B5EF4-FFF2-40B4-BE49-F238E27FC236}">
                  <a16:creationId xmlns:a16="http://schemas.microsoft.com/office/drawing/2014/main" id="{FFCA7E52-2017-D2AD-C8FF-F882C7F045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4864" y="1862906"/>
              <a:ext cx="908608" cy="329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Прямоугольник: скругленные противолежащие углы 51">
              <a:extLst>
                <a:ext uri="{FF2B5EF4-FFF2-40B4-BE49-F238E27FC236}">
                  <a16:creationId xmlns:a16="http://schemas.microsoft.com/office/drawing/2014/main" id="{3FB1EF74-D6E4-CC22-53E9-4F373A716734}"/>
                </a:ext>
              </a:extLst>
            </p:cNvPr>
            <p:cNvSpPr/>
            <p:nvPr/>
          </p:nvSpPr>
          <p:spPr>
            <a:xfrm>
              <a:off x="5009350" y="1786783"/>
              <a:ext cx="3698103" cy="477016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5F1C7E5F-B4D1-5F1F-81A8-FD6C9144D91A}"/>
                </a:ext>
              </a:extLst>
            </p:cNvPr>
            <p:cNvGrpSpPr/>
            <p:nvPr/>
          </p:nvGrpSpPr>
          <p:grpSpPr>
            <a:xfrm>
              <a:off x="8031922" y="1886791"/>
              <a:ext cx="675531" cy="276999"/>
              <a:chOff x="3809263" y="2857202"/>
              <a:chExt cx="829875" cy="391838"/>
            </a:xfrm>
          </p:grpSpPr>
          <p:sp>
            <p:nvSpPr>
              <p:cNvPr id="54" name="Овал 53">
                <a:extLst>
                  <a:ext uri="{FF2B5EF4-FFF2-40B4-BE49-F238E27FC236}">
                    <a16:creationId xmlns:a16="http://schemas.microsoft.com/office/drawing/2014/main" id="{97CB326E-20CB-E4AD-404D-D15CA0A3A7E0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C4A1AFE4-3FFE-64B5-8A6F-E710C722A44D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58" name="Picture 8" descr="МГТУ им. Н. Э. Баумана">
              <a:extLst>
                <a:ext uri="{FF2B5EF4-FFF2-40B4-BE49-F238E27FC236}">
                  <a16:creationId xmlns:a16="http://schemas.microsoft.com/office/drawing/2014/main" id="{A1041AD2-D203-3D5A-18AE-14501EB9DA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3097" y="1850478"/>
              <a:ext cx="283112" cy="333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B09CDD55-01E8-0CA8-DBC0-AD29D21F7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3994" y="1927674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F53B552F-47B9-501C-CCF5-8D61B4F9C9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6491609" y="1873909"/>
              <a:ext cx="602583" cy="295589"/>
            </a:xfrm>
            <a:prstGeom prst="rect">
              <a:avLst/>
            </a:prstGeom>
          </p:spPr>
        </p:pic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7999CBE7-1610-CE20-2217-E3FB86E7049A}"/>
              </a:ext>
            </a:extLst>
          </p:cNvPr>
          <p:cNvSpPr txBox="1"/>
          <p:nvPr/>
        </p:nvSpPr>
        <p:spPr>
          <a:xfrm>
            <a:off x="721057" y="2416000"/>
            <a:ext cx="3590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Новые материалы и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аддитивные технологии</a:t>
            </a:r>
          </a:p>
        </p:txBody>
      </p:sp>
      <p:grpSp>
        <p:nvGrpSpPr>
          <p:cNvPr id="1133" name="Группа 1132">
            <a:extLst>
              <a:ext uri="{FF2B5EF4-FFF2-40B4-BE49-F238E27FC236}">
                <a16:creationId xmlns:a16="http://schemas.microsoft.com/office/drawing/2014/main" id="{6D767885-4B55-CC91-EFA6-7218DD652152}"/>
              </a:ext>
            </a:extLst>
          </p:cNvPr>
          <p:cNvGrpSpPr/>
          <p:nvPr/>
        </p:nvGrpSpPr>
        <p:grpSpPr>
          <a:xfrm>
            <a:off x="646774" y="2837457"/>
            <a:ext cx="3698103" cy="877085"/>
            <a:chOff x="666750" y="3018705"/>
            <a:chExt cx="3698103" cy="877085"/>
          </a:xfrm>
        </p:grpSpPr>
        <p:pic>
          <p:nvPicPr>
            <p:cNvPr id="1040" name="Picture 24" descr="Российский химико-технологический университет имени Д. И. Менделеева —  Википедия">
              <a:extLst>
                <a:ext uri="{FF2B5EF4-FFF2-40B4-BE49-F238E27FC236}">
                  <a16:creationId xmlns:a16="http://schemas.microsoft.com/office/drawing/2014/main" id="{E20CA167-9338-7EE8-12C7-FDE8C0747C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0724" y="3261836"/>
              <a:ext cx="550978" cy="389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Прямоугольник: скругленные противолежащие углы 62">
              <a:extLst>
                <a:ext uri="{FF2B5EF4-FFF2-40B4-BE49-F238E27FC236}">
                  <a16:creationId xmlns:a16="http://schemas.microsoft.com/office/drawing/2014/main" id="{ACF3177D-EF11-97B9-962C-24139269F5B5}"/>
                </a:ext>
              </a:extLst>
            </p:cNvPr>
            <p:cNvSpPr/>
            <p:nvPr/>
          </p:nvSpPr>
          <p:spPr>
            <a:xfrm>
              <a:off x="666750" y="3018705"/>
              <a:ext cx="3698103" cy="877085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24" name="Группа 1023">
              <a:extLst>
                <a:ext uri="{FF2B5EF4-FFF2-40B4-BE49-F238E27FC236}">
                  <a16:creationId xmlns:a16="http://schemas.microsoft.com/office/drawing/2014/main" id="{9C56116D-5DAC-36EE-3B19-DF74DA394DB1}"/>
                </a:ext>
              </a:extLst>
            </p:cNvPr>
            <p:cNvGrpSpPr/>
            <p:nvPr/>
          </p:nvGrpSpPr>
          <p:grpSpPr>
            <a:xfrm>
              <a:off x="3654174" y="3290599"/>
              <a:ext cx="675531" cy="276999"/>
              <a:chOff x="3809263" y="2857202"/>
              <a:chExt cx="829875" cy="391838"/>
            </a:xfrm>
          </p:grpSpPr>
          <p:sp>
            <p:nvSpPr>
              <p:cNvPr id="1025" name="Овал 1024">
                <a:extLst>
                  <a:ext uri="{FF2B5EF4-FFF2-40B4-BE49-F238E27FC236}">
                    <a16:creationId xmlns:a16="http://schemas.microsoft.com/office/drawing/2014/main" id="{9911E0A5-CF19-8EC4-FE80-76A1833C90FF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3A3B9C12-BF22-1EDB-A601-5C47376EF2DC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029" name="Picture 8" descr="МГТУ им. Н. Э. Баумана">
              <a:extLst>
                <a:ext uri="{FF2B5EF4-FFF2-40B4-BE49-F238E27FC236}">
                  <a16:creationId xmlns:a16="http://schemas.microsoft.com/office/drawing/2014/main" id="{F4CCB831-FEA3-CBCB-9FE1-E48DF3C858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3233" y="3594790"/>
              <a:ext cx="241259" cy="284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2F928B3A-0AA1-766D-3B6E-ACCF5906B6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955" y="3100607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30" descr="Фирменный стиль">
              <a:extLst>
                <a:ext uri="{FF2B5EF4-FFF2-40B4-BE49-F238E27FC236}">
                  <a16:creationId xmlns:a16="http://schemas.microsoft.com/office/drawing/2014/main" id="{AADA5744-0343-F7C1-242A-E4A42FE64C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9578" y="3632243"/>
              <a:ext cx="650407" cy="18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34" descr="Бренд и символика">
              <a:extLst>
                <a:ext uri="{FF2B5EF4-FFF2-40B4-BE49-F238E27FC236}">
                  <a16:creationId xmlns:a16="http://schemas.microsoft.com/office/drawing/2014/main" id="{81160F4C-5678-38E6-6518-0FA9B1CBB8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9499" y="3609361"/>
              <a:ext cx="590557" cy="2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6" descr="Контакты | Казанский Квантовый Центр">
              <a:extLst>
                <a:ext uri="{FF2B5EF4-FFF2-40B4-BE49-F238E27FC236}">
                  <a16:creationId xmlns:a16="http://schemas.microsoft.com/office/drawing/2014/main" id="{CEB14AF6-FD6B-0E37-A912-5BF8788B57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7577" y="3074375"/>
              <a:ext cx="556082" cy="238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Рисунок 1035">
              <a:extLst>
                <a:ext uri="{FF2B5EF4-FFF2-40B4-BE49-F238E27FC236}">
                  <a16:creationId xmlns:a16="http://schemas.microsoft.com/office/drawing/2014/main" id="{E9187E9C-B6AC-83E3-C051-FBA4DEAA6F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1562356" y="3096762"/>
              <a:ext cx="441325" cy="216486"/>
            </a:xfrm>
            <a:prstGeom prst="rect">
              <a:avLst/>
            </a:prstGeom>
          </p:spPr>
        </p:pic>
        <p:pic>
          <p:nvPicPr>
            <p:cNvPr id="1037" name="Picture 12" descr="Создать мем &amp;quot;эмблема ниу мгсу, ниу мгсу логотип, национальный  исследовательский московский государственный строительный университет&amp;quot; -  Картинки - Meme-arsenal.com">
              <a:extLst>
                <a:ext uri="{FF2B5EF4-FFF2-40B4-BE49-F238E27FC236}">
                  <a16:creationId xmlns:a16="http://schemas.microsoft.com/office/drawing/2014/main" id="{C634FDBE-40CF-3A54-A2B0-B14F990710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126" y="3332565"/>
              <a:ext cx="550978" cy="299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Логотип университета - Университет Лобачевского">
              <a:extLst>
                <a:ext uri="{FF2B5EF4-FFF2-40B4-BE49-F238E27FC236}">
                  <a16:creationId xmlns:a16="http://schemas.microsoft.com/office/drawing/2014/main" id="{991AA311-F259-BEB3-0051-37FEB4B716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512" y="3384043"/>
              <a:ext cx="675531" cy="190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Picture 16" descr="МИСиС — Википедия">
              <a:extLst>
                <a:ext uri="{FF2B5EF4-FFF2-40B4-BE49-F238E27FC236}">
                  <a16:creationId xmlns:a16="http://schemas.microsoft.com/office/drawing/2014/main" id="{7388489F-7381-1020-22BD-DDC21239EE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392" y="3071654"/>
              <a:ext cx="554180" cy="27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Picture 26" descr="СПбГТИ(ТУ) - Санкт-Петербургский государственный технологический институт  (технический университет), Санкт-Петербургский государственный  технологический институт (технический университет), СПбГТИ (ТУ),  технологический институт, технический университет ...">
              <a:extLst>
                <a:ext uri="{FF2B5EF4-FFF2-40B4-BE49-F238E27FC236}">
                  <a16:creationId xmlns:a16="http://schemas.microsoft.com/office/drawing/2014/main" id="{90FF3758-895F-E83E-5FEF-59D890FDDF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778" y="3301651"/>
              <a:ext cx="323149" cy="323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28" descr="Символика - Фирменный стиль СПбГУ">
              <a:extLst>
                <a:ext uri="{FF2B5EF4-FFF2-40B4-BE49-F238E27FC236}">
                  <a16:creationId xmlns:a16="http://schemas.microsoft.com/office/drawing/2014/main" id="{F3714F32-0F74-D476-321A-87DCE3DF3E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648" y="3590278"/>
              <a:ext cx="829352" cy="252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44" name="TextBox 1043">
            <a:extLst>
              <a:ext uri="{FF2B5EF4-FFF2-40B4-BE49-F238E27FC236}">
                <a16:creationId xmlns:a16="http://schemas.microsoft.com/office/drawing/2014/main" id="{D8DE0330-F343-FA49-FF7B-E09C1E9BD228}"/>
              </a:ext>
            </a:extLst>
          </p:cNvPr>
          <p:cNvSpPr txBox="1"/>
          <p:nvPr/>
        </p:nvSpPr>
        <p:spPr>
          <a:xfrm>
            <a:off x="4986481" y="2189007"/>
            <a:ext cx="3590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Термоядерные технологии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и </a:t>
            </a:r>
            <a:r>
              <a:rPr lang="ru-RU" sz="1200" b="1" dirty="0" err="1">
                <a:solidFill>
                  <a:schemeClr val="tx2"/>
                </a:solidFill>
                <a:latin typeface="Montserrat" panose="00000500000000000000" pitchFamily="2" charset="-52"/>
              </a:rPr>
              <a:t>Мегасайенс</a:t>
            </a:r>
            <a:endParaRPr lang="ru-RU" sz="1200" b="1" dirty="0">
              <a:solidFill>
                <a:schemeClr val="tx2"/>
              </a:solidFill>
              <a:latin typeface="Montserrat" panose="00000500000000000000" pitchFamily="2" charset="-52"/>
            </a:endParaRPr>
          </a:p>
        </p:txBody>
      </p:sp>
      <p:grpSp>
        <p:nvGrpSpPr>
          <p:cNvPr id="1126" name="Группа 1125">
            <a:extLst>
              <a:ext uri="{FF2B5EF4-FFF2-40B4-BE49-F238E27FC236}">
                <a16:creationId xmlns:a16="http://schemas.microsoft.com/office/drawing/2014/main" id="{6F154D26-AC75-8E90-0C53-51F7A6E6F323}"/>
              </a:ext>
            </a:extLst>
          </p:cNvPr>
          <p:cNvGrpSpPr/>
          <p:nvPr/>
        </p:nvGrpSpPr>
        <p:grpSpPr>
          <a:xfrm>
            <a:off x="4936572" y="2641175"/>
            <a:ext cx="3698103" cy="672799"/>
            <a:chOff x="4993758" y="2860523"/>
            <a:chExt cx="3698103" cy="672799"/>
          </a:xfrm>
        </p:grpSpPr>
        <p:pic>
          <p:nvPicPr>
            <p:cNvPr id="1043" name="Picture 18" descr="Логотип ТПУ / Томский политехнический университет">
              <a:extLst>
                <a:ext uri="{FF2B5EF4-FFF2-40B4-BE49-F238E27FC236}">
                  <a16:creationId xmlns:a16="http://schemas.microsoft.com/office/drawing/2014/main" id="{187FF2BE-7006-51C7-341D-72029AAF2E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6313" y="3199013"/>
              <a:ext cx="908608" cy="329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" name="Прямоугольник: скругленные противолежащие углы 1044">
              <a:extLst>
                <a:ext uri="{FF2B5EF4-FFF2-40B4-BE49-F238E27FC236}">
                  <a16:creationId xmlns:a16="http://schemas.microsoft.com/office/drawing/2014/main" id="{A580CF38-B5B0-9DDF-E6E2-20FE8A9CE4B1}"/>
                </a:ext>
              </a:extLst>
            </p:cNvPr>
            <p:cNvSpPr/>
            <p:nvPr/>
          </p:nvSpPr>
          <p:spPr>
            <a:xfrm>
              <a:off x="4993758" y="2860523"/>
              <a:ext cx="3698103" cy="672799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6" name="Группа 1045">
              <a:extLst>
                <a:ext uri="{FF2B5EF4-FFF2-40B4-BE49-F238E27FC236}">
                  <a16:creationId xmlns:a16="http://schemas.microsoft.com/office/drawing/2014/main" id="{1DE45BB6-43F6-E794-4358-57F4D659338D}"/>
                </a:ext>
              </a:extLst>
            </p:cNvPr>
            <p:cNvGrpSpPr/>
            <p:nvPr/>
          </p:nvGrpSpPr>
          <p:grpSpPr>
            <a:xfrm>
              <a:off x="8016330" y="2960532"/>
              <a:ext cx="675531" cy="276999"/>
              <a:chOff x="3809263" y="2857202"/>
              <a:chExt cx="829875" cy="391838"/>
            </a:xfrm>
          </p:grpSpPr>
          <p:sp>
            <p:nvSpPr>
              <p:cNvPr id="1047" name="Овал 1046">
                <a:extLst>
                  <a:ext uri="{FF2B5EF4-FFF2-40B4-BE49-F238E27FC236}">
                    <a16:creationId xmlns:a16="http://schemas.microsoft.com/office/drawing/2014/main" id="{A40335C0-3D9F-264E-8171-F5E3BA694911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048" name="TextBox 1047">
                <a:extLst>
                  <a:ext uri="{FF2B5EF4-FFF2-40B4-BE49-F238E27FC236}">
                    <a16:creationId xmlns:a16="http://schemas.microsoft.com/office/drawing/2014/main" id="{A74C06D8-451E-0164-E78F-C57B522DE362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050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C7C601C9-B44D-5860-C7AA-E1FA7A6FC8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6772" y="2973471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1" name="Рисунок 1050">
              <a:extLst>
                <a:ext uri="{FF2B5EF4-FFF2-40B4-BE49-F238E27FC236}">
                  <a16:creationId xmlns:a16="http://schemas.microsoft.com/office/drawing/2014/main" id="{2A26FF87-03E8-8B6F-AEE5-85C7E7EA4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5090401" y="2927813"/>
              <a:ext cx="584154" cy="286549"/>
            </a:xfrm>
            <a:prstGeom prst="rect">
              <a:avLst/>
            </a:prstGeom>
          </p:spPr>
        </p:pic>
        <p:pic>
          <p:nvPicPr>
            <p:cNvPr id="1061" name="Picture 2" descr="ФГБОУ ВО «Воронежский государственный университет»">
              <a:extLst>
                <a:ext uri="{FF2B5EF4-FFF2-40B4-BE49-F238E27FC236}">
                  <a16:creationId xmlns:a16="http://schemas.microsoft.com/office/drawing/2014/main" id="{8F7765D1-6F1D-F8DD-89FD-98A8EBA1F9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1261" y="2922218"/>
              <a:ext cx="771615" cy="343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2" name="Picture 20" descr="Университет Шанхайской организации сотрудничества">
              <a:extLst>
                <a:ext uri="{FF2B5EF4-FFF2-40B4-BE49-F238E27FC236}">
                  <a16:creationId xmlns:a16="http://schemas.microsoft.com/office/drawing/2014/main" id="{57DF9E53-370E-5FEA-0F9D-83523585C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5793" y="3300185"/>
              <a:ext cx="344585" cy="155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3" name="Picture 30" descr="Фирменный стиль">
              <a:extLst>
                <a:ext uri="{FF2B5EF4-FFF2-40B4-BE49-F238E27FC236}">
                  <a16:creationId xmlns:a16="http://schemas.microsoft.com/office/drawing/2014/main" id="{E7396CAB-8B8E-A001-8F31-E6F754F891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3688" y="3276446"/>
              <a:ext cx="650407" cy="18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4" name="Picture 28" descr="Символика - Фирменный стиль СПбГУ">
              <a:extLst>
                <a:ext uri="{FF2B5EF4-FFF2-40B4-BE49-F238E27FC236}">
                  <a16:creationId xmlns:a16="http://schemas.microsoft.com/office/drawing/2014/main" id="{952AD51A-EDCF-12F2-39A2-583EB9BB9C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6760" y="3244280"/>
              <a:ext cx="829352" cy="252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66" name="TextBox 1065">
            <a:extLst>
              <a:ext uri="{FF2B5EF4-FFF2-40B4-BE49-F238E27FC236}">
                <a16:creationId xmlns:a16="http://schemas.microsoft.com/office/drawing/2014/main" id="{B5435313-285A-172D-B055-F78E8E612AA2}"/>
              </a:ext>
            </a:extLst>
          </p:cNvPr>
          <p:cNvSpPr txBox="1"/>
          <p:nvPr/>
        </p:nvSpPr>
        <p:spPr>
          <a:xfrm>
            <a:off x="4986481" y="3379152"/>
            <a:ext cx="3590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ИТ и суперкомпьютерное моделирование</a:t>
            </a:r>
          </a:p>
        </p:txBody>
      </p:sp>
      <p:grpSp>
        <p:nvGrpSpPr>
          <p:cNvPr id="1127" name="Группа 1126">
            <a:extLst>
              <a:ext uri="{FF2B5EF4-FFF2-40B4-BE49-F238E27FC236}">
                <a16:creationId xmlns:a16="http://schemas.microsoft.com/office/drawing/2014/main" id="{42C5298B-9E5F-F3F5-BBD6-C1FD1E2DC394}"/>
              </a:ext>
            </a:extLst>
          </p:cNvPr>
          <p:cNvGrpSpPr/>
          <p:nvPr/>
        </p:nvGrpSpPr>
        <p:grpSpPr>
          <a:xfrm>
            <a:off x="4936572" y="3831320"/>
            <a:ext cx="3698103" cy="672799"/>
            <a:chOff x="4993758" y="4174493"/>
            <a:chExt cx="3698103" cy="672799"/>
          </a:xfrm>
        </p:grpSpPr>
        <p:sp>
          <p:nvSpPr>
            <p:cNvPr id="1067" name="Прямоугольник: скругленные противолежащие углы 1066">
              <a:extLst>
                <a:ext uri="{FF2B5EF4-FFF2-40B4-BE49-F238E27FC236}">
                  <a16:creationId xmlns:a16="http://schemas.microsoft.com/office/drawing/2014/main" id="{B568E21D-60C1-2196-74E9-E85583447AD0}"/>
                </a:ext>
              </a:extLst>
            </p:cNvPr>
            <p:cNvSpPr/>
            <p:nvPr/>
          </p:nvSpPr>
          <p:spPr>
            <a:xfrm>
              <a:off x="4993758" y="4174493"/>
              <a:ext cx="3698103" cy="672799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8" name="Группа 1067">
              <a:extLst>
                <a:ext uri="{FF2B5EF4-FFF2-40B4-BE49-F238E27FC236}">
                  <a16:creationId xmlns:a16="http://schemas.microsoft.com/office/drawing/2014/main" id="{822BECF8-53FD-8946-5029-956370046494}"/>
                </a:ext>
              </a:extLst>
            </p:cNvPr>
            <p:cNvGrpSpPr/>
            <p:nvPr/>
          </p:nvGrpSpPr>
          <p:grpSpPr>
            <a:xfrm>
              <a:off x="8016330" y="4274502"/>
              <a:ext cx="675531" cy="276999"/>
              <a:chOff x="3809263" y="2857202"/>
              <a:chExt cx="829875" cy="391838"/>
            </a:xfrm>
          </p:grpSpPr>
          <p:sp>
            <p:nvSpPr>
              <p:cNvPr id="1069" name="Овал 1068">
                <a:extLst>
                  <a:ext uri="{FF2B5EF4-FFF2-40B4-BE49-F238E27FC236}">
                    <a16:creationId xmlns:a16="http://schemas.microsoft.com/office/drawing/2014/main" id="{51FF3F34-D9AD-72B7-278C-E3D07A444C0D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070" name="TextBox 1069">
                <a:extLst>
                  <a:ext uri="{FF2B5EF4-FFF2-40B4-BE49-F238E27FC236}">
                    <a16:creationId xmlns:a16="http://schemas.microsoft.com/office/drawing/2014/main" id="{79DC1A52-E568-076C-F31E-660EB3D7210C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077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A5FF316C-FCCA-A222-7B03-29EF8377D6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9002" y="4271126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8" name="Рисунок 1077">
              <a:extLst>
                <a:ext uri="{FF2B5EF4-FFF2-40B4-BE49-F238E27FC236}">
                  <a16:creationId xmlns:a16="http://schemas.microsoft.com/office/drawing/2014/main" id="{CCEB432C-E6C9-4334-BBF5-AAC10913EA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5375065" y="4510892"/>
              <a:ext cx="584154" cy="286549"/>
            </a:xfrm>
            <a:prstGeom prst="rect">
              <a:avLst/>
            </a:prstGeom>
          </p:spPr>
        </p:pic>
        <p:pic>
          <p:nvPicPr>
            <p:cNvPr id="1079" name="Picture 18" descr="Логотип ТПУ / Томский политехнический университет">
              <a:extLst>
                <a:ext uri="{FF2B5EF4-FFF2-40B4-BE49-F238E27FC236}">
                  <a16:creationId xmlns:a16="http://schemas.microsoft.com/office/drawing/2014/main" id="{A5D4FBC5-178A-4224-0D0F-118A679AFF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9728" y="4210114"/>
              <a:ext cx="908608" cy="329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0" name="Picture 14" descr="Логотип университета - Университет Лобачевского">
              <a:extLst>
                <a:ext uri="{FF2B5EF4-FFF2-40B4-BE49-F238E27FC236}">
                  <a16:creationId xmlns:a16="http://schemas.microsoft.com/office/drawing/2014/main" id="{24A3B332-E6B5-2A0E-AF98-C938DE2CDC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4986" y="4275524"/>
              <a:ext cx="675531" cy="190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1" name="Picture 20" descr="Университет Шанхайской организации сотрудничества">
              <a:extLst>
                <a:ext uri="{FF2B5EF4-FFF2-40B4-BE49-F238E27FC236}">
                  <a16:creationId xmlns:a16="http://schemas.microsoft.com/office/drawing/2014/main" id="{BE68895D-142E-F6A4-299C-C10EBBBF7F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8233" y="4576597"/>
              <a:ext cx="344585" cy="155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2" name="Picture 30" descr="Фирменный стиль">
              <a:extLst>
                <a:ext uri="{FF2B5EF4-FFF2-40B4-BE49-F238E27FC236}">
                  <a16:creationId xmlns:a16="http://schemas.microsoft.com/office/drawing/2014/main" id="{49458E2D-AD21-5F6D-6309-3B63B7337D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446" y="4571325"/>
              <a:ext cx="650407" cy="185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3" name="Picture 28" descr="Символика - Фирменный стиль СПбГУ">
              <a:extLst>
                <a:ext uri="{FF2B5EF4-FFF2-40B4-BE49-F238E27FC236}">
                  <a16:creationId xmlns:a16="http://schemas.microsoft.com/office/drawing/2014/main" id="{C4E87A68-B515-C33A-F625-3C2F04CEF6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3518" y="4539159"/>
              <a:ext cx="829352" cy="252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4" name="TextBox 1083">
            <a:extLst>
              <a:ext uri="{FF2B5EF4-FFF2-40B4-BE49-F238E27FC236}">
                <a16:creationId xmlns:a16="http://schemas.microsoft.com/office/drawing/2014/main" id="{1F3210BD-B31E-9EEB-8277-D76897B1206A}"/>
              </a:ext>
            </a:extLst>
          </p:cNvPr>
          <p:cNvSpPr txBox="1"/>
          <p:nvPr/>
        </p:nvSpPr>
        <p:spPr>
          <a:xfrm>
            <a:off x="4986481" y="5665230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Системы накопления энергии</a:t>
            </a:r>
          </a:p>
        </p:txBody>
      </p:sp>
      <p:grpSp>
        <p:nvGrpSpPr>
          <p:cNvPr id="1129" name="Группа 1128">
            <a:extLst>
              <a:ext uri="{FF2B5EF4-FFF2-40B4-BE49-F238E27FC236}">
                <a16:creationId xmlns:a16="http://schemas.microsoft.com/office/drawing/2014/main" id="{800DD0C5-CA7F-355B-287C-5FB95F48BE5E}"/>
              </a:ext>
            </a:extLst>
          </p:cNvPr>
          <p:cNvGrpSpPr/>
          <p:nvPr/>
        </p:nvGrpSpPr>
        <p:grpSpPr>
          <a:xfrm>
            <a:off x="4936572" y="5934907"/>
            <a:ext cx="3698103" cy="477016"/>
            <a:chOff x="4925695" y="6278080"/>
            <a:chExt cx="3698103" cy="477016"/>
          </a:xfrm>
        </p:grpSpPr>
        <p:sp>
          <p:nvSpPr>
            <p:cNvPr id="1085" name="Прямоугольник: скругленные противолежащие углы 1084">
              <a:extLst>
                <a:ext uri="{FF2B5EF4-FFF2-40B4-BE49-F238E27FC236}">
                  <a16:creationId xmlns:a16="http://schemas.microsoft.com/office/drawing/2014/main" id="{12A1E3A6-15AD-2876-5171-DFA983587E84}"/>
                </a:ext>
              </a:extLst>
            </p:cNvPr>
            <p:cNvSpPr/>
            <p:nvPr/>
          </p:nvSpPr>
          <p:spPr>
            <a:xfrm>
              <a:off x="4925695" y="6278080"/>
              <a:ext cx="3698103" cy="477016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86" name="Группа 1085">
              <a:extLst>
                <a:ext uri="{FF2B5EF4-FFF2-40B4-BE49-F238E27FC236}">
                  <a16:creationId xmlns:a16="http://schemas.microsoft.com/office/drawing/2014/main" id="{9C68ED5D-8F93-AC0A-016B-AC739F64D4F7}"/>
                </a:ext>
              </a:extLst>
            </p:cNvPr>
            <p:cNvGrpSpPr/>
            <p:nvPr/>
          </p:nvGrpSpPr>
          <p:grpSpPr>
            <a:xfrm>
              <a:off x="7948267" y="6378088"/>
              <a:ext cx="675531" cy="276999"/>
              <a:chOff x="3809263" y="2857202"/>
              <a:chExt cx="829875" cy="391838"/>
            </a:xfrm>
          </p:grpSpPr>
          <p:sp>
            <p:nvSpPr>
              <p:cNvPr id="1087" name="Овал 1086">
                <a:extLst>
                  <a:ext uri="{FF2B5EF4-FFF2-40B4-BE49-F238E27FC236}">
                    <a16:creationId xmlns:a16="http://schemas.microsoft.com/office/drawing/2014/main" id="{8D205273-E3EC-F3A0-3C93-D538E10954AE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088" name="TextBox 1087">
                <a:extLst>
                  <a:ext uri="{FF2B5EF4-FFF2-40B4-BE49-F238E27FC236}">
                    <a16:creationId xmlns:a16="http://schemas.microsoft.com/office/drawing/2014/main" id="{03F2A529-B3E8-FA0F-9F6D-8C1D47003EC0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093" name="Picture 32">
              <a:extLst>
                <a:ext uri="{FF2B5EF4-FFF2-40B4-BE49-F238E27FC236}">
                  <a16:creationId xmlns:a16="http://schemas.microsoft.com/office/drawing/2014/main" id="{6890B47C-7349-855B-16FD-1775C11A85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651" y="6402327"/>
              <a:ext cx="780966" cy="214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00" name="TextBox 1099">
            <a:extLst>
              <a:ext uri="{FF2B5EF4-FFF2-40B4-BE49-F238E27FC236}">
                <a16:creationId xmlns:a16="http://schemas.microsoft.com/office/drawing/2014/main" id="{9A796AD3-D554-4D2D-1483-7B03B23C2503}"/>
              </a:ext>
            </a:extLst>
          </p:cNvPr>
          <p:cNvSpPr txBox="1"/>
          <p:nvPr/>
        </p:nvSpPr>
        <p:spPr>
          <a:xfrm>
            <a:off x="4986481" y="4628545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Возобновляемая энергетика</a:t>
            </a:r>
          </a:p>
        </p:txBody>
      </p:sp>
      <p:sp>
        <p:nvSpPr>
          <p:cNvPr id="1110" name="TextBox 1109">
            <a:extLst>
              <a:ext uri="{FF2B5EF4-FFF2-40B4-BE49-F238E27FC236}">
                <a16:creationId xmlns:a16="http://schemas.microsoft.com/office/drawing/2014/main" id="{5E29A4AB-8F5D-80B1-EC04-64473FCCEE73}"/>
              </a:ext>
            </a:extLst>
          </p:cNvPr>
          <p:cNvSpPr txBox="1"/>
          <p:nvPr/>
        </p:nvSpPr>
        <p:spPr>
          <a:xfrm>
            <a:off x="721057" y="5696220"/>
            <a:ext cx="35909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Квантовые технологии</a:t>
            </a:r>
          </a:p>
        </p:txBody>
      </p:sp>
      <p:grpSp>
        <p:nvGrpSpPr>
          <p:cNvPr id="1130" name="Группа 1129">
            <a:extLst>
              <a:ext uri="{FF2B5EF4-FFF2-40B4-BE49-F238E27FC236}">
                <a16:creationId xmlns:a16="http://schemas.microsoft.com/office/drawing/2014/main" id="{11A7D358-7A5D-0919-0783-06AF4A318554}"/>
              </a:ext>
            </a:extLst>
          </p:cNvPr>
          <p:cNvGrpSpPr/>
          <p:nvPr/>
        </p:nvGrpSpPr>
        <p:grpSpPr>
          <a:xfrm>
            <a:off x="646774" y="5946847"/>
            <a:ext cx="3698103" cy="477016"/>
            <a:chOff x="631602" y="6347170"/>
            <a:chExt cx="3698103" cy="477016"/>
          </a:xfrm>
        </p:grpSpPr>
        <p:sp>
          <p:nvSpPr>
            <p:cNvPr id="1111" name="Прямоугольник: скругленные противолежащие углы 1110">
              <a:extLst>
                <a:ext uri="{FF2B5EF4-FFF2-40B4-BE49-F238E27FC236}">
                  <a16:creationId xmlns:a16="http://schemas.microsoft.com/office/drawing/2014/main" id="{F3034BEA-E321-FACC-1F3C-AA5491C1CBBC}"/>
                </a:ext>
              </a:extLst>
            </p:cNvPr>
            <p:cNvSpPr/>
            <p:nvPr/>
          </p:nvSpPr>
          <p:spPr>
            <a:xfrm>
              <a:off x="631602" y="6347170"/>
              <a:ext cx="3698103" cy="477016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2" name="Группа 1111">
              <a:extLst>
                <a:ext uri="{FF2B5EF4-FFF2-40B4-BE49-F238E27FC236}">
                  <a16:creationId xmlns:a16="http://schemas.microsoft.com/office/drawing/2014/main" id="{8F872C14-0356-3BBA-525E-40AB7F904F6D}"/>
                </a:ext>
              </a:extLst>
            </p:cNvPr>
            <p:cNvGrpSpPr/>
            <p:nvPr/>
          </p:nvGrpSpPr>
          <p:grpSpPr>
            <a:xfrm>
              <a:off x="3654174" y="6447178"/>
              <a:ext cx="675531" cy="276999"/>
              <a:chOff x="3809263" y="2857202"/>
              <a:chExt cx="829875" cy="391838"/>
            </a:xfrm>
          </p:grpSpPr>
          <p:sp>
            <p:nvSpPr>
              <p:cNvPr id="1113" name="Овал 1112">
                <a:extLst>
                  <a:ext uri="{FF2B5EF4-FFF2-40B4-BE49-F238E27FC236}">
                    <a16:creationId xmlns:a16="http://schemas.microsoft.com/office/drawing/2014/main" id="{4AD7C853-B7D7-B130-F75A-5B93B58CA021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114" name="TextBox 1113">
                <a:extLst>
                  <a:ext uri="{FF2B5EF4-FFF2-40B4-BE49-F238E27FC236}">
                    <a16:creationId xmlns:a16="http://schemas.microsoft.com/office/drawing/2014/main" id="{3E0D8F5A-7237-9C5B-476D-F0A53DBFD9AE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115" name="Picture 16" descr="МИСиС — Википедия">
              <a:extLst>
                <a:ext uri="{FF2B5EF4-FFF2-40B4-BE49-F238E27FC236}">
                  <a16:creationId xmlns:a16="http://schemas.microsoft.com/office/drawing/2014/main" id="{31CDE649-09E8-F69A-DB56-0130305807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709" y="6388233"/>
              <a:ext cx="554180" cy="276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6" name="Picture 10" descr="Московский физико-технический институт (МФТИ)">
              <a:extLst>
                <a:ext uri="{FF2B5EF4-FFF2-40B4-BE49-F238E27FC236}">
                  <a16:creationId xmlns:a16="http://schemas.microsoft.com/office/drawing/2014/main" id="{3011CE59-B884-65E8-3A9A-C4D20AA95A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1656" y="6461257"/>
              <a:ext cx="650768" cy="19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7" name="Рисунок 1116">
              <a:extLst>
                <a:ext uri="{FF2B5EF4-FFF2-40B4-BE49-F238E27FC236}">
                  <a16:creationId xmlns:a16="http://schemas.microsoft.com/office/drawing/2014/main" id="{7AE865D5-9D6F-8C63-7B3A-13967D71CF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669" r="9052" b="26717"/>
            <a:stretch/>
          </p:blipFill>
          <p:spPr>
            <a:xfrm>
              <a:off x="2207499" y="6424104"/>
              <a:ext cx="584154" cy="286549"/>
            </a:xfrm>
            <a:prstGeom prst="rect">
              <a:avLst/>
            </a:prstGeom>
          </p:spPr>
        </p:pic>
        <p:pic>
          <p:nvPicPr>
            <p:cNvPr id="1118" name="Picture 14" descr="Логотип университета - Университет Лобачевского">
              <a:extLst>
                <a:ext uri="{FF2B5EF4-FFF2-40B4-BE49-F238E27FC236}">
                  <a16:creationId xmlns:a16="http://schemas.microsoft.com/office/drawing/2014/main" id="{5F4C6420-B343-DD78-033F-6EC5A6A546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8528" y="6465872"/>
              <a:ext cx="675531" cy="190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28" name="Группа 1127">
            <a:extLst>
              <a:ext uri="{FF2B5EF4-FFF2-40B4-BE49-F238E27FC236}">
                <a16:creationId xmlns:a16="http://schemas.microsoft.com/office/drawing/2014/main" id="{74E2CECD-5D48-7610-1AC8-2492B129C66D}"/>
              </a:ext>
            </a:extLst>
          </p:cNvPr>
          <p:cNvGrpSpPr/>
          <p:nvPr/>
        </p:nvGrpSpPr>
        <p:grpSpPr>
          <a:xfrm>
            <a:off x="4936572" y="4863008"/>
            <a:ext cx="3737408" cy="665327"/>
            <a:chOff x="4921400" y="5206181"/>
            <a:chExt cx="3737408" cy="665327"/>
          </a:xfrm>
        </p:grpSpPr>
        <p:pic>
          <p:nvPicPr>
            <p:cNvPr id="1121" name="Picture 24" descr="Российский химико-технологический университет имени Д. И. Менделеева —  Википедия">
              <a:extLst>
                <a:ext uri="{FF2B5EF4-FFF2-40B4-BE49-F238E27FC236}">
                  <a16:creationId xmlns:a16="http://schemas.microsoft.com/office/drawing/2014/main" id="{6E525820-6026-AA25-0648-8DA064BAD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9094" y="5206181"/>
              <a:ext cx="550978" cy="389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1" name="Прямоугольник: скругленные противолежащие углы 1100">
              <a:extLst>
                <a:ext uri="{FF2B5EF4-FFF2-40B4-BE49-F238E27FC236}">
                  <a16:creationId xmlns:a16="http://schemas.microsoft.com/office/drawing/2014/main" id="{1269C9D7-51AF-1105-BC62-E42F9D379566}"/>
                </a:ext>
              </a:extLst>
            </p:cNvPr>
            <p:cNvSpPr/>
            <p:nvPr/>
          </p:nvSpPr>
          <p:spPr>
            <a:xfrm>
              <a:off x="4921400" y="5220697"/>
              <a:ext cx="3698103" cy="650811"/>
            </a:xfrm>
            <a:prstGeom prst="round2Diag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02" name="Группа 1101">
              <a:extLst>
                <a:ext uri="{FF2B5EF4-FFF2-40B4-BE49-F238E27FC236}">
                  <a16:creationId xmlns:a16="http://schemas.microsoft.com/office/drawing/2014/main" id="{4A7822D3-D010-C2B6-F741-79BDA86672FC}"/>
                </a:ext>
              </a:extLst>
            </p:cNvPr>
            <p:cNvGrpSpPr/>
            <p:nvPr/>
          </p:nvGrpSpPr>
          <p:grpSpPr>
            <a:xfrm>
              <a:off x="7983277" y="5269103"/>
              <a:ext cx="675531" cy="276999"/>
              <a:chOff x="3809263" y="2857202"/>
              <a:chExt cx="829875" cy="391838"/>
            </a:xfrm>
          </p:grpSpPr>
          <p:sp>
            <p:nvSpPr>
              <p:cNvPr id="1103" name="Овал 1102">
                <a:extLst>
                  <a:ext uri="{FF2B5EF4-FFF2-40B4-BE49-F238E27FC236}">
                    <a16:creationId xmlns:a16="http://schemas.microsoft.com/office/drawing/2014/main" id="{1F8964C3-991F-1475-17FB-1A243D980751}"/>
                  </a:ext>
                </a:extLst>
              </p:cNvPr>
              <p:cNvSpPr/>
              <p:nvPr/>
            </p:nvSpPr>
            <p:spPr>
              <a:xfrm>
                <a:off x="4145280" y="2887980"/>
                <a:ext cx="304800" cy="307777"/>
              </a:xfrm>
              <a:prstGeom prst="ellipse">
                <a:avLst/>
              </a:prstGeom>
              <a:noFill/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/>
              </a:p>
            </p:txBody>
          </p:sp>
          <p:sp>
            <p:nvSpPr>
              <p:cNvPr id="1104" name="TextBox 1103">
                <a:extLst>
                  <a:ext uri="{FF2B5EF4-FFF2-40B4-BE49-F238E27FC236}">
                    <a16:creationId xmlns:a16="http://schemas.microsoft.com/office/drawing/2014/main" id="{17DF8583-1AF1-F430-9EAC-980F2B232909}"/>
                  </a:ext>
                </a:extLst>
              </p:cNvPr>
              <p:cNvSpPr txBox="1"/>
              <p:nvPr/>
            </p:nvSpPr>
            <p:spPr>
              <a:xfrm>
                <a:off x="3809263" y="2857202"/>
                <a:ext cx="829875" cy="39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>
                    <a:solidFill>
                      <a:schemeClr val="bg2">
                        <a:lumMod val="90000"/>
                      </a:schemeClr>
                    </a:solidFill>
                    <a:latin typeface="Montserrat" panose="00000500000000000000" pitchFamily="2" charset="-52"/>
                  </a:rPr>
                  <a:t>+    ?</a:t>
                </a:r>
              </a:p>
            </p:txBody>
          </p:sp>
        </p:grpSp>
        <p:pic>
          <p:nvPicPr>
            <p:cNvPr id="1119" name="Picture 2" descr="ФГБОУ ВО «Воронежский государственный университет»">
              <a:extLst>
                <a:ext uri="{FF2B5EF4-FFF2-40B4-BE49-F238E27FC236}">
                  <a16:creationId xmlns:a16="http://schemas.microsoft.com/office/drawing/2014/main" id="{94D535CE-5158-8D2A-6F23-0726DB3268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267" y="5304147"/>
              <a:ext cx="606898" cy="270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0" name="Picture 20" descr="Университет Шанхайской организации сотрудничества">
              <a:extLst>
                <a:ext uri="{FF2B5EF4-FFF2-40B4-BE49-F238E27FC236}">
                  <a16:creationId xmlns:a16="http://schemas.microsoft.com/office/drawing/2014/main" id="{514E72D7-1968-770C-6612-F5CF494EEF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1360" y="5352612"/>
              <a:ext cx="344585" cy="155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2" name="Picture 28" descr="Символика - Фирменный стиль СПбГУ">
              <a:extLst>
                <a:ext uri="{FF2B5EF4-FFF2-40B4-BE49-F238E27FC236}">
                  <a16:creationId xmlns:a16="http://schemas.microsoft.com/office/drawing/2014/main" id="{5F9D89F7-EEB8-5EBE-CEED-77259D0E65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1469" y="5555402"/>
              <a:ext cx="829352" cy="252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3" name="Picture 32">
              <a:extLst>
                <a:ext uri="{FF2B5EF4-FFF2-40B4-BE49-F238E27FC236}">
                  <a16:creationId xmlns:a16="http://schemas.microsoft.com/office/drawing/2014/main" id="{74DC7A14-1BFA-5022-D278-085BF8E7C5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3850" y="5574095"/>
              <a:ext cx="780966" cy="214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4" name="Picture 34" descr="Бренд и символика">
              <a:extLst>
                <a:ext uri="{FF2B5EF4-FFF2-40B4-BE49-F238E27FC236}">
                  <a16:creationId xmlns:a16="http://schemas.microsoft.com/office/drawing/2014/main" id="{F95124F1-6AD6-1C70-7212-8442686E89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2235" y="5279291"/>
              <a:ext cx="590557" cy="2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35" name="TextBox 1134">
            <a:extLst>
              <a:ext uri="{FF2B5EF4-FFF2-40B4-BE49-F238E27FC236}">
                <a16:creationId xmlns:a16="http://schemas.microsoft.com/office/drawing/2014/main" id="{EE561625-1C58-15C3-62C1-8F0885871038}"/>
              </a:ext>
            </a:extLst>
          </p:cNvPr>
          <p:cNvSpPr txBox="1"/>
          <p:nvPr/>
        </p:nvSpPr>
        <p:spPr>
          <a:xfrm>
            <a:off x="9040866" y="1608798"/>
            <a:ext cx="29796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Проект «Карты науки» опорных университетов собран на основе материалов о научных группах университетов, представленных в СМИ и других новостных ресурсах в 2022-2023 гг.</a:t>
            </a: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Необходимо уточнение и дополнение, в том числе в части уникальной исследовательской инфраструктуры университетов</a:t>
            </a:r>
          </a:p>
          <a:p>
            <a:endParaRPr lang="ru-RU" sz="1400" b="1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r>
              <a:rPr lang="ru-RU" sz="1400" b="1" dirty="0">
                <a:solidFill>
                  <a:schemeClr val="accent4"/>
                </a:solidFill>
                <a:latin typeface="Montserrat" panose="00000500000000000000" pitchFamily="2" charset="-52"/>
              </a:rPr>
              <a:t>Предлагается в 2024 году организовать студенческие стажировки в смежных исследовательских лабораториях опорных вузов (по формату обмена)</a:t>
            </a:r>
          </a:p>
        </p:txBody>
      </p:sp>
    </p:spTree>
    <p:extLst>
      <p:ext uri="{BB962C8B-B14F-4D97-AF65-F5344CB8AC3E}">
        <p14:creationId xmlns:p14="http://schemas.microsoft.com/office/powerpoint/2010/main" val="3289675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План работы Ассоциации на 2024 год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Заголовок 4">
            <a:extLst>
              <a:ext uri="{FF2B5EF4-FFF2-40B4-BE49-F238E27FC236}">
                <a16:creationId xmlns:a16="http://schemas.microsoft.com/office/drawing/2014/main" id="{3EB26374-B729-C911-CC4B-6C41E1F19BE5}"/>
              </a:ext>
            </a:extLst>
          </p:cNvPr>
          <p:cNvSpPr txBox="1">
            <a:spLocks/>
          </p:cNvSpPr>
          <p:nvPr/>
        </p:nvSpPr>
        <p:spPr>
          <a:xfrm>
            <a:off x="559571" y="3187288"/>
            <a:ext cx="10527529" cy="2323713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1500" dirty="0">
                <a:solidFill>
                  <a:schemeClr val="tx1"/>
                </a:solidFill>
                <a:latin typeface="Montserrat" pitchFamily="2" charset="0"/>
              </a:rPr>
              <a:t>2. Сетевое и методическое взаимодействие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Разработка и реализация сетевых образовательных программ;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Обеспечение академической мобильности студентов и преподавателей университетов;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Участие в деятельности ФУМО по профильным направлениям подготовки;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Работа по организации практической подготовки и согласованию Единого отраслевого порядка планирования и организации практики, в том числе иностранных студентов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Участие университетов в профессионально-общественной аккредитации образовательных программ  и экспертизе профессиональных стандартов.</a:t>
            </a:r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id="{57938745-A99B-0E59-D5E8-75F8DE0DD4B5}"/>
              </a:ext>
            </a:extLst>
          </p:cNvPr>
          <p:cNvSpPr txBox="1">
            <a:spLocks/>
          </p:cNvSpPr>
          <p:nvPr/>
        </p:nvSpPr>
        <p:spPr>
          <a:xfrm>
            <a:off x="559571" y="1800916"/>
            <a:ext cx="10765653" cy="1477328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1500" dirty="0">
                <a:solidFill>
                  <a:schemeClr val="tx1"/>
                </a:solidFill>
                <a:latin typeface="Montserrat" pitchFamily="2" charset="0"/>
              </a:rPr>
              <a:t>1. Координация планов подготовки кадров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Проведение конференции «Подготовка кадров для новых рынков ГК «Росатом» (февраль 2024);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Проведение стратегической сессии по обеспечению атомной отрасли цифровыми и ИТ кадрами (май 2024)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1500" b="0" dirty="0">
              <a:solidFill>
                <a:schemeClr val="tx1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917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План работы Ассоциации на 2024 год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873B70C-6589-78E8-40D2-858AF9CDD126}"/>
              </a:ext>
            </a:extLst>
          </p:cNvPr>
          <p:cNvSpPr txBox="1">
            <a:spLocks/>
          </p:cNvSpPr>
          <p:nvPr/>
        </p:nvSpPr>
        <p:spPr>
          <a:xfrm>
            <a:off x="559572" y="1574839"/>
            <a:ext cx="10727553" cy="1477328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1500" dirty="0">
                <a:solidFill>
                  <a:schemeClr val="tx1"/>
                </a:solidFill>
                <a:latin typeface="Montserrat" pitchFamily="2" charset="0"/>
              </a:rPr>
              <a:t>3. Исследовательские проекты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Разработка межуниверситетской «Карты науки», в том числе в части уникальной исследовательской инфраструктуры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Организация студенческих стажировок в смежных исследовательских лабораториях опорных вузов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Совместное проведение научных конференций и семинаров</a:t>
            </a:r>
          </a:p>
        </p:txBody>
      </p:sp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6E6BF25A-E833-739A-EC0F-E8B43295C411}"/>
              </a:ext>
            </a:extLst>
          </p:cNvPr>
          <p:cNvSpPr txBox="1">
            <a:spLocks/>
          </p:cNvSpPr>
          <p:nvPr/>
        </p:nvSpPr>
        <p:spPr>
          <a:xfrm>
            <a:off x="559573" y="5028208"/>
            <a:ext cx="11489553" cy="1169551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1500" dirty="0">
                <a:solidFill>
                  <a:schemeClr val="tx1"/>
                </a:solidFill>
                <a:latin typeface="Montserrat" pitchFamily="2" charset="0"/>
              </a:rPr>
              <a:t>5. Отраслевые мероприятия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Проведение Дней карьеры Росатома и Дней карьеры для иностранных студентов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Участие в отраслевых межвузовских карьерных, творческих, спортивных, экологических, волонтерских и социальных мероприятиях</a:t>
            </a:r>
          </a:p>
        </p:txBody>
      </p:sp>
      <p:sp>
        <p:nvSpPr>
          <p:cNvPr id="6" name="Заголовок 4">
            <a:extLst>
              <a:ext uri="{FF2B5EF4-FFF2-40B4-BE49-F238E27FC236}">
                <a16:creationId xmlns:a16="http://schemas.microsoft.com/office/drawing/2014/main" id="{8AA5351C-9B4E-F8B1-6393-A427C356D9DC}"/>
              </a:ext>
            </a:extLst>
          </p:cNvPr>
          <p:cNvSpPr txBox="1">
            <a:spLocks/>
          </p:cNvSpPr>
          <p:nvPr/>
        </p:nvSpPr>
        <p:spPr>
          <a:xfrm>
            <a:off x="559572" y="3243104"/>
            <a:ext cx="10968081" cy="178510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1500" dirty="0">
                <a:solidFill>
                  <a:schemeClr val="tx1"/>
                </a:solidFill>
                <a:latin typeface="Montserrat" pitchFamily="2" charset="0"/>
              </a:rPr>
              <a:t>4. Работа с талантами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Организация Сообщества молодых преподавателей опорных вузов и организация профориентационных мероприятий под эгидой «Ядерного лектория»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Участие в отраслевых профориентационных мероприятиях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500" b="0" dirty="0">
                <a:solidFill>
                  <a:schemeClr val="tx1"/>
                </a:solidFill>
                <a:latin typeface="Montserrat" pitchFamily="2" charset="0"/>
              </a:rPr>
              <a:t>Совместное проведение олимпиад и профессиональных конкурсов для школьников и студентов</a:t>
            </a:r>
          </a:p>
          <a:p>
            <a:pPr>
              <a:spcBef>
                <a:spcPts val="600"/>
              </a:spcBef>
            </a:pPr>
            <a:endParaRPr lang="ru-RU" sz="1500" b="0" dirty="0">
              <a:solidFill>
                <a:schemeClr val="tx1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05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56AFA819-85C2-4537-891E-C2F305B972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896269"/>
            <a:ext cx="12192000" cy="602711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88193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Кадры для Госкорпорации «Росатом»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EFD0D79-56BE-E355-6FA8-B3552B48B232}"/>
              </a:ext>
            </a:extLst>
          </p:cNvPr>
          <p:cNvCxnSpPr>
            <a:cxnSpLocks/>
          </p:cNvCxnSpPr>
          <p:nvPr/>
        </p:nvCxnSpPr>
        <p:spPr>
          <a:xfrm>
            <a:off x="712313" y="5361904"/>
            <a:ext cx="4800600" cy="0"/>
          </a:xfrm>
          <a:prstGeom prst="line">
            <a:avLst/>
          </a:prstGeom>
          <a:noFill/>
          <a:ln w="12700">
            <a:solidFill>
              <a:srgbClr val="E7750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Diamond 24">
            <a:extLst>
              <a:ext uri="{FF2B5EF4-FFF2-40B4-BE49-F238E27FC236}">
                <a16:creationId xmlns:a16="http://schemas.microsoft.com/office/drawing/2014/main" id="{C5EFEFDC-B0A5-874F-8559-5811BE7238DF}"/>
              </a:ext>
            </a:extLst>
          </p:cNvPr>
          <p:cNvSpPr/>
          <p:nvPr/>
        </p:nvSpPr>
        <p:spPr>
          <a:xfrm>
            <a:off x="912468" y="5187267"/>
            <a:ext cx="360000" cy="360000"/>
          </a:xfrm>
          <a:prstGeom prst="flowChartAlternateProcess">
            <a:avLst/>
          </a:prstGeom>
          <a:blipFill>
            <a:blip r:embed="rId4"/>
            <a:stretch>
              <a:fillRect l="-2265" t="-2265" r="-2265" b="-2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F1324B-C488-053A-4FFB-0D8B62CAC2DC}"/>
              </a:ext>
            </a:extLst>
          </p:cNvPr>
          <p:cNvSpPr txBox="1"/>
          <p:nvPr/>
        </p:nvSpPr>
        <p:spPr>
          <a:xfrm>
            <a:off x="712313" y="4901669"/>
            <a:ext cx="837908" cy="3560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171616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Добыча урана</a:t>
            </a:r>
          </a:p>
        </p:txBody>
      </p:sp>
      <p:sp>
        <p:nvSpPr>
          <p:cNvPr id="8" name="Diamond 28">
            <a:extLst>
              <a:ext uri="{FF2B5EF4-FFF2-40B4-BE49-F238E27FC236}">
                <a16:creationId xmlns:a16="http://schemas.microsoft.com/office/drawing/2014/main" id="{B57B5EE2-375E-2278-56D9-8C4431C2287C}"/>
              </a:ext>
            </a:extLst>
          </p:cNvPr>
          <p:cNvSpPr/>
          <p:nvPr/>
        </p:nvSpPr>
        <p:spPr>
          <a:xfrm>
            <a:off x="1908465" y="5187267"/>
            <a:ext cx="360000" cy="360000"/>
          </a:xfrm>
          <a:prstGeom prst="flowChartAlternateProcess">
            <a:avLst/>
          </a:prstGeom>
          <a:blipFill>
            <a:blip r:embed="rId5"/>
            <a:stretch>
              <a:fillRect l="-2265" t="-2265" r="-2265" b="-2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919AEC-033E-8789-A59C-78699DA8650D}"/>
              </a:ext>
            </a:extLst>
          </p:cNvPr>
          <p:cNvSpPr txBox="1"/>
          <p:nvPr/>
        </p:nvSpPr>
        <p:spPr>
          <a:xfrm>
            <a:off x="1478402" y="4896406"/>
            <a:ext cx="1263422" cy="366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algn="ctr">
              <a:lnSpc>
                <a:spcPct val="82000"/>
              </a:lnSpc>
              <a:defRPr sz="1400">
                <a:latin typeface="Montserrat" panose="00000500000000000000" pitchFamily="2" charset="-5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>
                <a:solidFill>
                  <a:srgbClr val="171616"/>
                </a:solidFill>
              </a:rPr>
              <a:t>Конверсия и обогащение</a:t>
            </a:r>
          </a:p>
        </p:txBody>
      </p:sp>
      <p:sp>
        <p:nvSpPr>
          <p:cNvPr id="10" name="Diamond 30">
            <a:extLst>
              <a:ext uri="{FF2B5EF4-FFF2-40B4-BE49-F238E27FC236}">
                <a16:creationId xmlns:a16="http://schemas.microsoft.com/office/drawing/2014/main" id="{A29033FD-2C97-0234-325F-5658A452A88E}"/>
              </a:ext>
            </a:extLst>
          </p:cNvPr>
          <p:cNvSpPr/>
          <p:nvPr/>
        </p:nvSpPr>
        <p:spPr>
          <a:xfrm>
            <a:off x="2904462" y="5187267"/>
            <a:ext cx="360000" cy="360000"/>
          </a:xfrm>
          <a:prstGeom prst="flowChartAlternateProcess">
            <a:avLst/>
          </a:prstGeom>
          <a:blipFill>
            <a:blip r:embed="rId6"/>
            <a:stretch>
              <a:fillRect l="-2265" t="-2265" r="-2265" b="-2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19AB81-1A15-24F2-33AE-31F8F4CAE67D}"/>
              </a:ext>
            </a:extLst>
          </p:cNvPr>
          <p:cNvSpPr txBox="1"/>
          <p:nvPr/>
        </p:nvSpPr>
        <p:spPr>
          <a:xfrm>
            <a:off x="2463648" y="4899675"/>
            <a:ext cx="1306054" cy="3600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71616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bg-BG" dirty="0"/>
              <a:t>Фабрикация топлива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A9A787-74A8-C82A-F7CF-2522AFB0D3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459" y="5201026"/>
            <a:ext cx="360000" cy="332482"/>
          </a:xfrm>
          <a:prstGeom prst="flowChartAlternateProcess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E0B3636-380F-956C-5F02-576697A7F6FE}"/>
              </a:ext>
            </a:extLst>
          </p:cNvPr>
          <p:cNvSpPr txBox="1"/>
          <p:nvPr/>
        </p:nvSpPr>
        <p:spPr>
          <a:xfrm>
            <a:off x="3556771" y="4896405"/>
            <a:ext cx="1040232" cy="2698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71616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bg-BG" dirty="0"/>
              <a:t>Генерация</a:t>
            </a:r>
            <a:br>
              <a:rPr lang="bg-BG" dirty="0"/>
            </a:br>
            <a:r>
              <a:rPr lang="bg-BG" dirty="0"/>
              <a:t>энергии</a:t>
            </a:r>
          </a:p>
        </p:txBody>
      </p:sp>
      <p:sp>
        <p:nvSpPr>
          <p:cNvPr id="14" name="Diamond 34">
            <a:extLst>
              <a:ext uri="{FF2B5EF4-FFF2-40B4-BE49-F238E27FC236}">
                <a16:creationId xmlns:a16="http://schemas.microsoft.com/office/drawing/2014/main" id="{E2ABAD36-A7BF-C80E-D341-BE92A1BFB4F8}"/>
              </a:ext>
            </a:extLst>
          </p:cNvPr>
          <p:cNvSpPr/>
          <p:nvPr/>
        </p:nvSpPr>
        <p:spPr>
          <a:xfrm>
            <a:off x="4896456" y="5187267"/>
            <a:ext cx="360000" cy="360000"/>
          </a:xfrm>
          <a:prstGeom prst="flowChartAlternateProcess">
            <a:avLst/>
          </a:prstGeom>
          <a:blipFill>
            <a:blip r:embed="rId8"/>
            <a:stretch>
              <a:fillRect l="-2265" t="-2265" r="-2265" b="-2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-52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068E1E-350C-EE12-5333-64689B5AE46D}"/>
              </a:ext>
            </a:extLst>
          </p:cNvPr>
          <p:cNvSpPr txBox="1"/>
          <p:nvPr/>
        </p:nvSpPr>
        <p:spPr>
          <a:xfrm>
            <a:off x="4411522" y="4896405"/>
            <a:ext cx="1366246" cy="366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171616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bg-BG" dirty="0"/>
              <a:t>Обращение</a:t>
            </a:r>
            <a:br>
              <a:rPr lang="bg-BG" dirty="0"/>
            </a:br>
            <a:r>
              <a:rPr lang="bg-BG" dirty="0"/>
              <a:t>с РАО и ОЯТ</a:t>
            </a:r>
          </a:p>
        </p:txBody>
      </p:sp>
      <p:sp>
        <p:nvSpPr>
          <p:cNvPr id="16" name="Цель">
            <a:extLst>
              <a:ext uri="{FF2B5EF4-FFF2-40B4-BE49-F238E27FC236}">
                <a16:creationId xmlns:a16="http://schemas.microsoft.com/office/drawing/2014/main" id="{45CEC07D-4BCD-1EF9-FD6B-0BEB7CD1B56B}"/>
              </a:ext>
            </a:extLst>
          </p:cNvPr>
          <p:cNvSpPr txBox="1"/>
          <p:nvPr/>
        </p:nvSpPr>
        <p:spPr>
          <a:xfrm>
            <a:off x="6430929" y="1674126"/>
            <a:ext cx="5270260" cy="990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32" tIns="2732" rIns="2732" bIns="2732">
            <a:spAutoFit/>
          </a:bodyPr>
          <a:lstStyle>
            <a:lvl1pPr algn="just" defTabSz="450215">
              <a:spcBef>
                <a:spcPts val="600"/>
              </a:spcBef>
              <a:defRPr sz="2100">
                <a:solidFill>
                  <a:srgbClr val="277CFF"/>
                </a:solidFill>
                <a:uFill>
                  <a:solidFill>
                    <a:srgbClr val="000000"/>
                  </a:solidFill>
                </a:u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 algn="ctr">
              <a:defRPr b="0">
                <a:latin typeface="Montserrat"/>
                <a:ea typeface="Montserrat"/>
                <a:cs typeface="Montserrat"/>
                <a:sym typeface="Montserrat"/>
              </a:defRPr>
            </a:pPr>
            <a:r>
              <a:rPr lang="ru-RU" sz="1600" b="1" dirty="0">
                <a:solidFill>
                  <a:schemeClr val="tx2"/>
                </a:solidFill>
                <a:latin typeface="Montserrat" panose="00000500000000000000" pitchFamily="2" charset="-52"/>
                <a:ea typeface="+mn-ea"/>
                <a:cs typeface="+mn-cs"/>
                <a:sym typeface="Montserrat"/>
              </a:rPr>
              <a:t>Мероприятия Ассоциации по координации планов подготовки кадров опорными университетами с учетом растущих кадровых потребностей атомной отрасли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54F35FB-E56A-4D75-B696-6799F33E8154}"/>
              </a:ext>
            </a:extLst>
          </p:cNvPr>
          <p:cNvSpPr/>
          <p:nvPr/>
        </p:nvSpPr>
        <p:spPr>
          <a:xfrm>
            <a:off x="1206544" y="3052046"/>
            <a:ext cx="1254991" cy="756775"/>
          </a:xfrm>
          <a:prstGeom prst="rect">
            <a:avLst/>
          </a:prstGeom>
          <a:ln w="38100">
            <a:solidFill>
              <a:srgbClr val="005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6CD77C7-3821-C8E8-2069-B2E624FBBAE7}"/>
              </a:ext>
            </a:extLst>
          </p:cNvPr>
          <p:cNvSpPr/>
          <p:nvPr/>
        </p:nvSpPr>
        <p:spPr>
          <a:xfrm>
            <a:off x="1195678" y="3913003"/>
            <a:ext cx="1265857" cy="432000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Цель">
            <a:extLst>
              <a:ext uri="{FF2B5EF4-FFF2-40B4-BE49-F238E27FC236}">
                <a16:creationId xmlns:a16="http://schemas.microsoft.com/office/drawing/2014/main" id="{D991A2D7-A83A-1BE1-29D9-635D205C69B7}"/>
              </a:ext>
            </a:extLst>
          </p:cNvPr>
          <p:cNvSpPr txBox="1"/>
          <p:nvPr/>
        </p:nvSpPr>
        <p:spPr>
          <a:xfrm>
            <a:off x="1070850" y="3511037"/>
            <a:ext cx="1552551" cy="192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32" tIns="2732" rIns="2732" bIns="2732">
            <a:spAutoFit/>
          </a:bodyPr>
          <a:lstStyle>
            <a:lvl1pPr algn="just" defTabSz="450215">
              <a:spcBef>
                <a:spcPts val="600"/>
              </a:spcBef>
              <a:defRPr sz="2100">
                <a:solidFill>
                  <a:srgbClr val="277CFF"/>
                </a:solidFill>
                <a:uFill>
                  <a:solidFill>
                    <a:srgbClr val="000000"/>
                  </a:solidFill>
                </a:u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 algn="ctr">
              <a:defRPr b="0">
                <a:latin typeface="Montserrat"/>
                <a:ea typeface="Montserrat"/>
                <a:cs typeface="Montserrat"/>
                <a:sym typeface="Montserrat"/>
              </a:defRPr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  <a:ea typeface="+mj-ea"/>
                <a:cs typeface="+mj-cs"/>
                <a:sym typeface="Montserrat"/>
              </a:rPr>
              <a:t>Опорные вузы</a:t>
            </a:r>
          </a:p>
        </p:txBody>
      </p:sp>
      <p:sp>
        <p:nvSpPr>
          <p:cNvPr id="23" name="Цель">
            <a:extLst>
              <a:ext uri="{FF2B5EF4-FFF2-40B4-BE49-F238E27FC236}">
                <a16:creationId xmlns:a16="http://schemas.microsoft.com/office/drawing/2014/main" id="{234AFF93-A618-FCCF-F7F9-48AE9E74A279}"/>
              </a:ext>
            </a:extLst>
          </p:cNvPr>
          <p:cNvSpPr txBox="1"/>
          <p:nvPr/>
        </p:nvSpPr>
        <p:spPr>
          <a:xfrm>
            <a:off x="1054121" y="3930947"/>
            <a:ext cx="1552551" cy="374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32" tIns="2732" rIns="2732" bIns="2732">
            <a:spAutoFit/>
          </a:bodyPr>
          <a:lstStyle>
            <a:lvl1pPr algn="just" defTabSz="450215">
              <a:spcBef>
                <a:spcPts val="600"/>
              </a:spcBef>
              <a:defRPr sz="2100">
                <a:solidFill>
                  <a:srgbClr val="277CFF"/>
                </a:solidFill>
                <a:uFill>
                  <a:solidFill>
                    <a:srgbClr val="000000"/>
                  </a:solidFill>
                </a:u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 algn="ctr">
              <a:defRPr b="0">
                <a:latin typeface="Montserrat"/>
                <a:ea typeface="Montserrat"/>
                <a:cs typeface="Montserrat"/>
                <a:sym typeface="Montserrat"/>
              </a:defRPr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  <a:ea typeface="+mj-ea"/>
                <a:cs typeface="+mj-cs"/>
                <a:sym typeface="Montserrat"/>
              </a:rPr>
              <a:t>Другие университеты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0F1663-0D69-5EE7-ECDE-8DDC3CDCE6EF}"/>
              </a:ext>
            </a:extLst>
          </p:cNvPr>
          <p:cNvSpPr txBox="1"/>
          <p:nvPr/>
        </p:nvSpPr>
        <p:spPr>
          <a:xfrm>
            <a:off x="286866" y="3344751"/>
            <a:ext cx="1263422" cy="366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algn="ctr">
              <a:lnSpc>
                <a:spcPct val="82000"/>
              </a:lnSpc>
              <a:defRPr sz="1400">
                <a:latin typeface="Montserrat" panose="00000500000000000000" pitchFamily="2" charset="-5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171616"/>
                </a:solidFill>
              </a:rPr>
              <a:t>2/3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53EB6A-3B9D-9DF3-5B27-0AA3F6501196}"/>
              </a:ext>
            </a:extLst>
          </p:cNvPr>
          <p:cNvSpPr txBox="1"/>
          <p:nvPr/>
        </p:nvSpPr>
        <p:spPr>
          <a:xfrm>
            <a:off x="325993" y="4063750"/>
            <a:ext cx="1263422" cy="3622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algn="ctr">
              <a:lnSpc>
                <a:spcPct val="82000"/>
              </a:lnSpc>
              <a:defRPr sz="1400">
                <a:latin typeface="Montserrat" panose="00000500000000000000" pitchFamily="2" charset="-5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srgbClr val="171616"/>
                </a:solidFill>
              </a:rPr>
              <a:t>1/3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6674418-80E2-3BAF-6674-3FB7B85E87B2}"/>
              </a:ext>
            </a:extLst>
          </p:cNvPr>
          <p:cNvSpPr/>
          <p:nvPr/>
        </p:nvSpPr>
        <p:spPr>
          <a:xfrm>
            <a:off x="3706454" y="3067227"/>
            <a:ext cx="1244125" cy="944913"/>
          </a:xfrm>
          <a:prstGeom prst="rect">
            <a:avLst/>
          </a:prstGeom>
          <a:ln w="38100">
            <a:solidFill>
              <a:srgbClr val="005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AC24E1EF-186B-592D-6FDC-CFB3CA25AAEB}"/>
              </a:ext>
            </a:extLst>
          </p:cNvPr>
          <p:cNvSpPr/>
          <p:nvPr/>
        </p:nvSpPr>
        <p:spPr>
          <a:xfrm>
            <a:off x="3691680" y="4093003"/>
            <a:ext cx="1265857" cy="252000"/>
          </a:xfrm>
          <a:prstGeom prst="rect">
            <a:avLst/>
          </a:prstGeom>
          <a:solidFill>
            <a:srgbClr val="92D05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Цель">
            <a:extLst>
              <a:ext uri="{FF2B5EF4-FFF2-40B4-BE49-F238E27FC236}">
                <a16:creationId xmlns:a16="http://schemas.microsoft.com/office/drawing/2014/main" id="{38B79321-A084-46C0-170C-05EFF4146A0D}"/>
              </a:ext>
            </a:extLst>
          </p:cNvPr>
          <p:cNvSpPr txBox="1"/>
          <p:nvPr/>
        </p:nvSpPr>
        <p:spPr>
          <a:xfrm>
            <a:off x="3553942" y="3593945"/>
            <a:ext cx="1552551" cy="192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32" tIns="2732" rIns="2732" bIns="2732">
            <a:spAutoFit/>
          </a:bodyPr>
          <a:lstStyle>
            <a:lvl1pPr algn="just" defTabSz="450215">
              <a:spcBef>
                <a:spcPts val="600"/>
              </a:spcBef>
              <a:defRPr sz="2100">
                <a:solidFill>
                  <a:srgbClr val="277CFF"/>
                </a:solidFill>
                <a:uFill>
                  <a:solidFill>
                    <a:srgbClr val="000000"/>
                  </a:solidFill>
                </a:u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 algn="ctr">
              <a:defRPr b="0">
                <a:latin typeface="Montserrat"/>
                <a:ea typeface="Montserrat"/>
                <a:cs typeface="Montserrat"/>
                <a:sym typeface="Montserrat"/>
              </a:defRPr>
            </a:pP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  <a:ea typeface="+mj-ea"/>
                <a:cs typeface="+mj-cs"/>
                <a:sym typeface="Montserrat"/>
              </a:rPr>
              <a:t>Опорные вузы</a:t>
            </a:r>
          </a:p>
        </p:txBody>
      </p:sp>
      <p:sp>
        <p:nvSpPr>
          <p:cNvPr id="32" name="Цель">
            <a:extLst>
              <a:ext uri="{FF2B5EF4-FFF2-40B4-BE49-F238E27FC236}">
                <a16:creationId xmlns:a16="http://schemas.microsoft.com/office/drawing/2014/main" id="{5ADBB6E2-F4E1-CBCC-C438-33E37B414D9D}"/>
              </a:ext>
            </a:extLst>
          </p:cNvPr>
          <p:cNvSpPr txBox="1"/>
          <p:nvPr/>
        </p:nvSpPr>
        <p:spPr>
          <a:xfrm>
            <a:off x="3550135" y="4168582"/>
            <a:ext cx="1552551" cy="128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32" tIns="2732" rIns="2732" bIns="2732">
            <a:spAutoFit/>
          </a:bodyPr>
          <a:lstStyle>
            <a:lvl1pPr algn="just" defTabSz="450215">
              <a:spcBef>
                <a:spcPts val="600"/>
              </a:spcBef>
              <a:defRPr sz="2100">
                <a:solidFill>
                  <a:srgbClr val="277CFF"/>
                </a:solidFill>
                <a:uFill>
                  <a:solidFill>
                    <a:srgbClr val="000000"/>
                  </a:solidFill>
                </a:u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 algn="ctr">
              <a:defRPr b="0">
                <a:latin typeface="Montserrat"/>
                <a:ea typeface="Montserrat"/>
                <a:cs typeface="Montserrat"/>
                <a:sym typeface="Montserrat"/>
              </a:defRPr>
            </a:pPr>
            <a:r>
              <a:rPr lang="ru-RU" sz="800" b="1" dirty="0">
                <a:solidFill>
                  <a:schemeClr val="bg1"/>
                </a:solidFill>
                <a:latin typeface="Montserrat" panose="00000500000000000000" pitchFamily="2" charset="-52"/>
                <a:ea typeface="+mj-ea"/>
                <a:cs typeface="+mj-cs"/>
                <a:sym typeface="Montserrat"/>
              </a:rPr>
              <a:t>Другие университеты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29D29D35-258E-D39C-A2AC-B0A2227D6F8B}"/>
              </a:ext>
            </a:extLst>
          </p:cNvPr>
          <p:cNvGrpSpPr/>
          <p:nvPr/>
        </p:nvGrpSpPr>
        <p:grpSpPr>
          <a:xfrm>
            <a:off x="2857915" y="3105208"/>
            <a:ext cx="391303" cy="1089395"/>
            <a:chOff x="2416400" y="3761491"/>
            <a:chExt cx="386994" cy="608483"/>
          </a:xfrm>
        </p:grpSpPr>
        <p:sp>
          <p:nvSpPr>
            <p:cNvPr id="34" name="Нашивка 19">
              <a:extLst>
                <a:ext uri="{FF2B5EF4-FFF2-40B4-BE49-F238E27FC236}">
                  <a16:creationId xmlns:a16="http://schemas.microsoft.com/office/drawing/2014/main" id="{2474FD2B-F432-8C45-5142-C90B1E3034E8}"/>
                </a:ext>
              </a:extLst>
            </p:cNvPr>
            <p:cNvSpPr/>
            <p:nvPr/>
          </p:nvSpPr>
          <p:spPr>
            <a:xfrm>
              <a:off x="2416400" y="3761491"/>
              <a:ext cx="179403" cy="608483"/>
            </a:xfrm>
            <a:prstGeom prst="chevron">
              <a:avLst>
                <a:gd name="adj" fmla="val 53714"/>
              </a:avLst>
            </a:prstGeom>
            <a:solidFill>
              <a:srgbClr val="0055BB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87000"/>
                </a:lnSpc>
                <a:defRPr/>
              </a:pPr>
              <a:endParaRPr lang="ru-RU" sz="1600" b="1" kern="0">
                <a:solidFill>
                  <a:srgbClr val="171616"/>
                </a:solidFill>
                <a:latin typeface="Montserrat" panose="020B0604020202020204" charset="-52"/>
              </a:endParaRPr>
            </a:p>
          </p:txBody>
        </p:sp>
        <p:sp>
          <p:nvSpPr>
            <p:cNvPr id="35" name="Нашивка 19">
              <a:extLst>
                <a:ext uri="{FF2B5EF4-FFF2-40B4-BE49-F238E27FC236}">
                  <a16:creationId xmlns:a16="http://schemas.microsoft.com/office/drawing/2014/main" id="{C477CF69-51FA-E28A-F9FC-A679C70CCCD6}"/>
                </a:ext>
              </a:extLst>
            </p:cNvPr>
            <p:cNvSpPr/>
            <p:nvPr/>
          </p:nvSpPr>
          <p:spPr>
            <a:xfrm>
              <a:off x="2520195" y="3761491"/>
              <a:ext cx="179403" cy="608483"/>
            </a:xfrm>
            <a:prstGeom prst="chevron">
              <a:avLst>
                <a:gd name="adj" fmla="val 53714"/>
              </a:avLst>
            </a:prstGeom>
            <a:solidFill>
              <a:srgbClr val="0055BB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87000"/>
                </a:lnSpc>
                <a:defRPr/>
              </a:pPr>
              <a:endParaRPr lang="ru-RU" sz="1600" b="1" kern="0">
                <a:solidFill>
                  <a:srgbClr val="171616"/>
                </a:solidFill>
                <a:latin typeface="Montserrat" panose="020B0604020202020204" charset="-52"/>
              </a:endParaRPr>
            </a:p>
          </p:txBody>
        </p:sp>
        <p:sp>
          <p:nvSpPr>
            <p:cNvPr id="36" name="Нашивка 19">
              <a:extLst>
                <a:ext uri="{FF2B5EF4-FFF2-40B4-BE49-F238E27FC236}">
                  <a16:creationId xmlns:a16="http://schemas.microsoft.com/office/drawing/2014/main" id="{3DF9A185-C7FC-BF78-7E42-9CB042F9617F}"/>
                </a:ext>
              </a:extLst>
            </p:cNvPr>
            <p:cNvSpPr/>
            <p:nvPr/>
          </p:nvSpPr>
          <p:spPr>
            <a:xfrm>
              <a:off x="2623991" y="3761491"/>
              <a:ext cx="179403" cy="608483"/>
            </a:xfrm>
            <a:prstGeom prst="chevron">
              <a:avLst>
                <a:gd name="adj" fmla="val 53714"/>
              </a:avLst>
            </a:prstGeom>
            <a:solidFill>
              <a:srgbClr val="0055B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87000"/>
                </a:lnSpc>
                <a:defRPr/>
              </a:pPr>
              <a:endParaRPr lang="ru-RU" sz="1600" b="1" kern="0">
                <a:solidFill>
                  <a:srgbClr val="171616"/>
                </a:solidFill>
                <a:latin typeface="Montserrat" panose="020B0604020202020204" charset="-52"/>
              </a:endParaRP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9C3585BD-8C61-9737-244F-A3CA94955958}"/>
              </a:ext>
            </a:extLst>
          </p:cNvPr>
          <p:cNvGrpSpPr/>
          <p:nvPr/>
        </p:nvGrpSpPr>
        <p:grpSpPr>
          <a:xfrm>
            <a:off x="1404457" y="2630172"/>
            <a:ext cx="821352" cy="400110"/>
            <a:chOff x="5153830" y="3879426"/>
            <a:chExt cx="821352" cy="400110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BA190603-3F88-2CEF-49E0-21F0071A7BBA}"/>
                </a:ext>
              </a:extLst>
            </p:cNvPr>
            <p:cNvSpPr/>
            <p:nvPr/>
          </p:nvSpPr>
          <p:spPr>
            <a:xfrm>
              <a:off x="5162139" y="3879426"/>
              <a:ext cx="8130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55BB"/>
                  </a:solidFill>
                  <a:effectLst/>
                  <a:uLnTx/>
                  <a:uFillTx/>
                  <a:latin typeface="Montserrat" pitchFamily="2" charset="0"/>
                  <a:ea typeface="+mn-ea"/>
                  <a:cs typeface="+mn-cs"/>
                </a:rPr>
                <a:t>2023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716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33A85122-A5DC-657D-0A74-2E9482FA1D2A}"/>
                </a:ext>
              </a:extLst>
            </p:cNvPr>
            <p:cNvCxnSpPr>
              <a:cxnSpLocks/>
            </p:cNvCxnSpPr>
            <p:nvPr/>
          </p:nvCxnSpPr>
          <p:spPr>
            <a:xfrm>
              <a:off x="5153830" y="4230441"/>
              <a:ext cx="803464" cy="0"/>
            </a:xfrm>
            <a:prstGeom prst="line">
              <a:avLst/>
            </a:prstGeom>
            <a:ln w="19050">
              <a:solidFill>
                <a:srgbClr val="E46C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323BEE9D-89DA-1FA5-BB19-2F3D235C0771}"/>
              </a:ext>
            </a:extLst>
          </p:cNvPr>
          <p:cNvGrpSpPr/>
          <p:nvPr/>
        </p:nvGrpSpPr>
        <p:grpSpPr>
          <a:xfrm>
            <a:off x="3900459" y="2639408"/>
            <a:ext cx="845398" cy="400110"/>
            <a:chOff x="5153830" y="3879426"/>
            <a:chExt cx="845398" cy="400110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42B2BB1E-6634-9CA2-3D1A-B7C8E1E23780}"/>
                </a:ext>
              </a:extLst>
            </p:cNvPr>
            <p:cNvSpPr/>
            <p:nvPr/>
          </p:nvSpPr>
          <p:spPr>
            <a:xfrm>
              <a:off x="5162139" y="3879426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55BB"/>
                  </a:solidFill>
                  <a:effectLst/>
                  <a:uLnTx/>
                  <a:uFillTx/>
                  <a:latin typeface="Montserrat" pitchFamily="2" charset="0"/>
                  <a:ea typeface="+mn-ea"/>
                  <a:cs typeface="+mn-cs"/>
                </a:rPr>
                <a:t>2030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7161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2" name="Прямая соединительная линия 41">
              <a:extLst>
                <a:ext uri="{FF2B5EF4-FFF2-40B4-BE49-F238E27FC236}">
                  <a16:creationId xmlns:a16="http://schemas.microsoft.com/office/drawing/2014/main" id="{A7BCCCE1-9139-8E66-9CEE-4D5AE5894D00}"/>
                </a:ext>
              </a:extLst>
            </p:cNvPr>
            <p:cNvCxnSpPr>
              <a:cxnSpLocks/>
            </p:cNvCxnSpPr>
            <p:nvPr/>
          </p:nvCxnSpPr>
          <p:spPr>
            <a:xfrm>
              <a:off x="5153830" y="4230441"/>
              <a:ext cx="803464" cy="0"/>
            </a:xfrm>
            <a:prstGeom prst="line">
              <a:avLst/>
            </a:prstGeom>
            <a:ln w="19050">
              <a:solidFill>
                <a:srgbClr val="E46C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D3D03483-36EE-C553-41AB-991DD4F7C435}"/>
              </a:ext>
            </a:extLst>
          </p:cNvPr>
          <p:cNvSpPr txBox="1"/>
          <p:nvPr/>
        </p:nvSpPr>
        <p:spPr>
          <a:xfrm>
            <a:off x="4653347" y="3336974"/>
            <a:ext cx="1263422" cy="366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algn="ctr">
              <a:lnSpc>
                <a:spcPct val="82000"/>
              </a:lnSpc>
              <a:defRPr sz="1400">
                <a:latin typeface="Montserrat" panose="00000500000000000000" pitchFamily="2" charset="-5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171616"/>
                </a:solidFill>
              </a:rPr>
              <a:t>80%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8745EA-31C1-C23C-0273-4702FA3943E2}"/>
              </a:ext>
            </a:extLst>
          </p:cNvPr>
          <p:cNvSpPr txBox="1"/>
          <p:nvPr/>
        </p:nvSpPr>
        <p:spPr>
          <a:xfrm>
            <a:off x="4586634" y="4158627"/>
            <a:ext cx="1263422" cy="366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ru-RU"/>
            </a:defPPr>
            <a:lvl1pPr algn="ctr">
              <a:lnSpc>
                <a:spcPct val="82000"/>
              </a:lnSpc>
              <a:defRPr sz="1400">
                <a:latin typeface="Montserrat" panose="00000500000000000000" pitchFamily="2" charset="-5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srgbClr val="171616"/>
                </a:solidFill>
              </a:rPr>
              <a:t>20%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43491C-9EE9-B5CB-7A65-383F6E644F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6" b="9904"/>
          <a:stretch/>
        </p:blipFill>
        <p:spPr>
          <a:xfrm>
            <a:off x="1652383" y="3066342"/>
            <a:ext cx="352989" cy="353449"/>
          </a:xfrm>
          <a:prstGeom prst="roundRect">
            <a:avLst/>
          </a:prstGeom>
          <a:solidFill>
            <a:schemeClr val="bg1"/>
          </a:solidFill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C8ECC266-2D82-A829-8C55-58CADDAA77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6" b="9904"/>
          <a:stretch/>
        </p:blipFill>
        <p:spPr>
          <a:xfrm>
            <a:off x="4197560" y="3101243"/>
            <a:ext cx="352989" cy="353449"/>
          </a:xfrm>
          <a:prstGeom prst="roundRect">
            <a:avLst/>
          </a:prstGeom>
          <a:solidFill>
            <a:schemeClr val="bg1"/>
          </a:solidFill>
        </p:spPr>
      </p:pic>
      <p:sp>
        <p:nvSpPr>
          <p:cNvPr id="47" name="Заголовок 4">
            <a:extLst>
              <a:ext uri="{FF2B5EF4-FFF2-40B4-BE49-F238E27FC236}">
                <a16:creationId xmlns:a16="http://schemas.microsoft.com/office/drawing/2014/main" id="{F00910CB-C204-DD5C-B1B6-90D815D66B3A}"/>
              </a:ext>
            </a:extLst>
          </p:cNvPr>
          <p:cNvSpPr txBox="1">
            <a:spLocks/>
          </p:cNvSpPr>
          <p:nvPr/>
        </p:nvSpPr>
        <p:spPr>
          <a:xfrm>
            <a:off x="577195" y="1589893"/>
            <a:ext cx="5321698" cy="707882"/>
          </a:xfrm>
          <a:prstGeom prst="rect">
            <a:avLst/>
          </a:prstGeom>
        </p:spPr>
        <p:txBody>
          <a:bodyPr vert="horz" wrap="square" lIns="91436" tIns="45718" rIns="91436" bIns="45718" rtlCol="0" anchor="ctr">
            <a:spAutoFit/>
          </a:bodyPr>
          <a:lstStyle>
            <a:lvl1pPr algn="ctr" defTabSz="914354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1" kern="1200">
                <a:solidFill>
                  <a:srgbClr val="0061AF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>
                <a:solidFill>
                  <a:srgbClr val="FC942C"/>
                </a:solidFill>
                <a:ea typeface="+mn-ea"/>
                <a:cs typeface="+mn-cs"/>
              </a:rPr>
              <a:t>Структура приема кадров в Госкорпорацию «Росатом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B3234C5-C210-D483-A004-82D3E3767A5B}"/>
              </a:ext>
            </a:extLst>
          </p:cNvPr>
          <p:cNvSpPr txBox="1"/>
          <p:nvPr/>
        </p:nvSpPr>
        <p:spPr>
          <a:xfrm>
            <a:off x="194262" y="5738470"/>
            <a:ext cx="6096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  <a:sym typeface="Montserrat"/>
              </a:rPr>
              <a:t>Необходимо создание единого образовательного пространства индивидуальной подготовки кадров</a:t>
            </a:r>
            <a:b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  <a:sym typeface="Montserrat"/>
              </a:rPr>
            </a:b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  <a:sym typeface="Montserrat"/>
              </a:rPr>
              <a:t>в интересах ГК «Росатом»</a:t>
            </a:r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247987-9A48-510E-4B15-1CB0DAE3DEE3}"/>
              </a:ext>
            </a:extLst>
          </p:cNvPr>
          <p:cNvSpPr txBox="1"/>
          <p:nvPr/>
        </p:nvSpPr>
        <p:spPr>
          <a:xfrm>
            <a:off x="6354708" y="3162691"/>
            <a:ext cx="347146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Стратегическая сессия представителей ключевых вузов АО «Концерн Росэнергоатом»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C5C3A11-D3C0-6270-517D-876F1D50B572}"/>
              </a:ext>
            </a:extLst>
          </p:cNvPr>
          <p:cNvSpPr txBox="1"/>
          <p:nvPr/>
        </p:nvSpPr>
        <p:spPr>
          <a:xfrm>
            <a:off x="10169401" y="3382587"/>
            <a:ext cx="34714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21 декабря 2023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57B1C3-29C3-2B4C-6265-7EF210FBEC6A}"/>
              </a:ext>
            </a:extLst>
          </p:cNvPr>
          <p:cNvSpPr txBox="1"/>
          <p:nvPr/>
        </p:nvSpPr>
        <p:spPr>
          <a:xfrm>
            <a:off x="6354708" y="4158627"/>
            <a:ext cx="34714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Конференция «Подготовка кадров для новых рынков ГК «Росатом»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	</a:t>
            </a:r>
          </a:p>
          <a:p>
            <a:endParaRPr lang="ru-RU" sz="1400" dirty="0">
              <a:latin typeface="Montserrat" panose="00000500000000000000" pitchFamily="2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D2C2366-826B-1ED9-4568-687A9071E66A}"/>
              </a:ext>
            </a:extLst>
          </p:cNvPr>
          <p:cNvSpPr txBox="1"/>
          <p:nvPr/>
        </p:nvSpPr>
        <p:spPr>
          <a:xfrm>
            <a:off x="10169401" y="4158627"/>
            <a:ext cx="34714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Февраль 2024</a:t>
            </a:r>
          </a:p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(план)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6164547-8B3E-CC40-1F5F-DAC66F7AFA24}"/>
              </a:ext>
            </a:extLst>
          </p:cNvPr>
          <p:cNvSpPr txBox="1"/>
          <p:nvPr/>
        </p:nvSpPr>
        <p:spPr>
          <a:xfrm>
            <a:off x="6398893" y="5008098"/>
            <a:ext cx="386815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Стратегическая сессия по обеспечению атомной отрасли цифровыми и ИТ кадрами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282E82F-FB96-D5D4-6373-8D2A1CE341CD}"/>
              </a:ext>
            </a:extLst>
          </p:cNvPr>
          <p:cNvSpPr txBox="1"/>
          <p:nvPr/>
        </p:nvSpPr>
        <p:spPr>
          <a:xfrm>
            <a:off x="10169401" y="5112734"/>
            <a:ext cx="1793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Май 2024</a:t>
            </a:r>
          </a:p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(план) </a:t>
            </a:r>
          </a:p>
        </p:txBody>
      </p:sp>
    </p:spTree>
    <p:extLst>
      <p:ext uri="{BB962C8B-B14F-4D97-AF65-F5344CB8AC3E}">
        <p14:creationId xmlns:p14="http://schemas.microsoft.com/office/powerpoint/2010/main" val="376936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205212"/>
            <a:ext cx="8900951" cy="830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Практическая подготовка </a:t>
            </a:r>
            <a:b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</a:br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иностранных студентов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54E9709-88C8-8EC1-8E12-95845A0B4E55}"/>
              </a:ext>
            </a:extLst>
          </p:cNvPr>
          <p:cNvSpPr/>
          <p:nvPr/>
        </p:nvSpPr>
        <p:spPr>
          <a:xfrm>
            <a:off x="719009" y="2106421"/>
            <a:ext cx="5333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Montserrat" panose="00000500000000000000" pitchFamily="2" charset="-52"/>
              </a:rPr>
              <a:t>Подготовка эксплуатационного персонала </a:t>
            </a:r>
            <a:r>
              <a:rPr lang="ru-RU" sz="1600" b="1" dirty="0">
                <a:solidFill>
                  <a:srgbClr val="00B050"/>
                </a:solidFill>
                <a:latin typeface="Montserrat" panose="00000500000000000000" pitchFamily="2" charset="-52"/>
              </a:rPr>
              <a:t>АЭС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B87EE8A7-FF9B-0EE6-60EE-6CFD4505940F}"/>
              </a:ext>
            </a:extLst>
          </p:cNvPr>
          <p:cNvSpPr/>
          <p:nvPr/>
        </p:nvSpPr>
        <p:spPr>
          <a:xfrm>
            <a:off x="6600825" y="2055386"/>
            <a:ext cx="5095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B050"/>
                </a:solidFill>
                <a:latin typeface="Montserrat" panose="00000500000000000000" pitchFamily="2" charset="-52"/>
              </a:rPr>
              <a:t>Подготовка кадров в интересах </a:t>
            </a:r>
            <a:br>
              <a:rPr lang="ru-RU" sz="1600" dirty="0">
                <a:solidFill>
                  <a:srgbClr val="00B050"/>
                </a:solidFill>
                <a:latin typeface="Montserrat" panose="00000500000000000000" pitchFamily="2" charset="-52"/>
              </a:rPr>
            </a:br>
            <a:r>
              <a:rPr lang="ru-RU" sz="1600" dirty="0">
                <a:solidFill>
                  <a:srgbClr val="00B050"/>
                </a:solidFill>
                <a:latin typeface="Montserrat" panose="00000500000000000000" pitchFamily="2" charset="-52"/>
              </a:rPr>
              <a:t>Центров ядерной науки и технологий (</a:t>
            </a:r>
            <a:r>
              <a:rPr lang="ru-RU" sz="1600" b="1" dirty="0">
                <a:solidFill>
                  <a:srgbClr val="00B050"/>
                </a:solidFill>
                <a:latin typeface="Montserrat" panose="00000500000000000000" pitchFamily="2" charset="-52"/>
              </a:rPr>
              <a:t>ЦЯНТ</a:t>
            </a:r>
            <a:r>
              <a:rPr lang="ru-RU" sz="1600" dirty="0">
                <a:solidFill>
                  <a:srgbClr val="00B050"/>
                </a:solidFill>
                <a:latin typeface="Montserrat" panose="00000500000000000000" pitchFamily="2" charset="-52"/>
              </a:rPr>
              <a:t>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C34C707-898B-EE57-68BD-DEF6DBE68FDE}"/>
              </a:ext>
            </a:extLst>
          </p:cNvPr>
          <p:cNvSpPr txBox="1"/>
          <p:nvPr/>
        </p:nvSpPr>
        <p:spPr>
          <a:xfrm>
            <a:off x="2693781" y="1478747"/>
            <a:ext cx="7162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C942C"/>
                </a:solidFill>
                <a:latin typeface="Montserrat" panose="00000500000000000000" pitchFamily="2" charset="-52"/>
              </a:rPr>
              <a:t>Ресурсный центр «ГК «Росатом» – НИЯУ МИФИ»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52051C-B766-035C-5E1A-E5A9CB24F5DE}"/>
              </a:ext>
            </a:extLst>
          </p:cNvPr>
          <p:cNvSpPr txBox="1"/>
          <p:nvPr/>
        </p:nvSpPr>
        <p:spPr>
          <a:xfrm>
            <a:off x="244737" y="3561190"/>
            <a:ext cx="36405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/>
                </a:solidFill>
                <a:latin typeface="Montserrat" panose="00000500000000000000" pitchFamily="2" charset="-52"/>
              </a:rPr>
              <a:t>В 2023 году прошли практику 47 студентов из 14 стран:</a:t>
            </a:r>
          </a:p>
        </p:txBody>
      </p:sp>
      <p:pic>
        <p:nvPicPr>
          <p:cNvPr id="61" name="Picture 30" descr="Фирменный стиль">
            <a:extLst>
              <a:ext uri="{FF2B5EF4-FFF2-40B4-BE49-F238E27FC236}">
                <a16:creationId xmlns:a16="http://schemas.microsoft.com/office/drawing/2014/main" id="{38D46235-EC11-FFB3-09D3-A95E89A7A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3" y="4371422"/>
            <a:ext cx="1321915" cy="37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96700F4E-03D8-3B2A-B8B4-79E1F4C904FF}"/>
              </a:ext>
            </a:extLst>
          </p:cNvPr>
          <p:cNvSpPr/>
          <p:nvPr/>
        </p:nvSpPr>
        <p:spPr>
          <a:xfrm>
            <a:off x="1973071" y="4340166"/>
            <a:ext cx="14125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61AF"/>
                </a:solidFill>
                <a:latin typeface="Montserrat" panose="00000500000000000000" pitchFamily="2" charset="-52"/>
              </a:rPr>
              <a:t>33 студента</a:t>
            </a:r>
            <a:endParaRPr lang="ru-RU" sz="1600" b="1" dirty="0">
              <a:solidFill>
                <a:srgbClr val="0061AF"/>
              </a:solidFill>
              <a:latin typeface="Montserrat" panose="00000500000000000000" pitchFamily="2" charset="-52"/>
            </a:endParaRPr>
          </a:p>
        </p:txBody>
      </p:sp>
      <p:pic>
        <p:nvPicPr>
          <p:cNvPr id="63" name="Picture 34" descr="Бренд и символика">
            <a:extLst>
              <a:ext uri="{FF2B5EF4-FFF2-40B4-BE49-F238E27FC236}">
                <a16:creationId xmlns:a16="http://schemas.microsoft.com/office/drawing/2014/main" id="{6189F0FC-C5F8-62EF-36AF-9EC8A0AD0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44" y="5458638"/>
            <a:ext cx="992892" cy="42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B67FD843-EB61-7A41-16AB-D92EF11932B5}"/>
              </a:ext>
            </a:extLst>
          </p:cNvPr>
          <p:cNvSpPr/>
          <p:nvPr/>
        </p:nvSpPr>
        <p:spPr>
          <a:xfrm>
            <a:off x="1973071" y="5458638"/>
            <a:ext cx="12971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61AF"/>
                </a:solidFill>
                <a:latin typeface="Montserrat" panose="00000500000000000000" pitchFamily="2" charset="-52"/>
              </a:rPr>
              <a:t>3 студента</a:t>
            </a:r>
            <a:endParaRPr lang="ru-RU" sz="1600" b="1" dirty="0">
              <a:solidFill>
                <a:srgbClr val="0061AF"/>
              </a:solidFill>
              <a:latin typeface="Montserrat" panose="00000500000000000000" pitchFamily="2" charset="-52"/>
            </a:endParaRPr>
          </a:p>
        </p:txBody>
      </p:sp>
      <p:pic>
        <p:nvPicPr>
          <p:cNvPr id="65" name="Picture 2" descr="ФГБОУ ВО «Воронежский государственный университет»">
            <a:extLst>
              <a:ext uri="{FF2B5EF4-FFF2-40B4-BE49-F238E27FC236}">
                <a16:creationId xmlns:a16="http://schemas.microsoft.com/office/drawing/2014/main" id="{6FE7147C-CD9F-1920-3E35-E921D553A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6" y="5943458"/>
            <a:ext cx="1184208" cy="52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C0BB1524-A279-EB08-14B3-5F0179A4B1AB}"/>
              </a:ext>
            </a:extLst>
          </p:cNvPr>
          <p:cNvSpPr/>
          <p:nvPr/>
        </p:nvSpPr>
        <p:spPr>
          <a:xfrm>
            <a:off x="1971468" y="6010992"/>
            <a:ext cx="12987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61AF"/>
                </a:solidFill>
                <a:latin typeface="Montserrat" panose="00000500000000000000" pitchFamily="2" charset="-52"/>
              </a:rPr>
              <a:t>2 студента</a:t>
            </a:r>
            <a:endParaRPr lang="ru-RU" sz="1600" b="1" dirty="0">
              <a:solidFill>
                <a:srgbClr val="0061AF"/>
              </a:solidFill>
              <a:latin typeface="Montserrat" panose="00000500000000000000" pitchFamily="2" charset="-52"/>
            </a:endParaRPr>
          </a:p>
        </p:txBody>
      </p:sp>
      <p:pic>
        <p:nvPicPr>
          <p:cNvPr id="67" name="Picture 18" descr="Логотип ТПУ / Томский политехнический университет">
            <a:extLst>
              <a:ext uri="{FF2B5EF4-FFF2-40B4-BE49-F238E27FC236}">
                <a16:creationId xmlns:a16="http://schemas.microsoft.com/office/drawing/2014/main" id="{ED0E4224-D51C-7250-61BF-D131F04BC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9" y="4804799"/>
            <a:ext cx="1650962" cy="59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25C01D0C-B2E7-92C4-8D74-EDECC4BC9D5E}"/>
              </a:ext>
            </a:extLst>
          </p:cNvPr>
          <p:cNvSpPr/>
          <p:nvPr/>
        </p:nvSpPr>
        <p:spPr>
          <a:xfrm>
            <a:off x="1973071" y="4906284"/>
            <a:ext cx="1441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61AF"/>
                </a:solidFill>
                <a:latin typeface="Montserrat" panose="00000500000000000000" pitchFamily="2" charset="-52"/>
              </a:rPr>
              <a:t>9 студентов</a:t>
            </a:r>
            <a:endParaRPr lang="ru-RU" sz="1600" b="1" dirty="0">
              <a:solidFill>
                <a:srgbClr val="0061AF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id="{144FC4C7-386A-8F33-5C5C-558B8959F91B}"/>
              </a:ext>
            </a:extLst>
          </p:cNvPr>
          <p:cNvCxnSpPr>
            <a:cxnSpLocks/>
          </p:cNvCxnSpPr>
          <p:nvPr/>
        </p:nvCxnSpPr>
        <p:spPr>
          <a:xfrm>
            <a:off x="1224634" y="3343850"/>
            <a:ext cx="9436117" cy="0"/>
          </a:xfrm>
          <a:prstGeom prst="line">
            <a:avLst/>
          </a:prstGeom>
          <a:ln w="19050">
            <a:solidFill>
              <a:srgbClr val="FC9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8D68059-0D24-FFD4-B661-3307A1E6F818}"/>
              </a:ext>
            </a:extLst>
          </p:cNvPr>
          <p:cNvSpPr txBox="1"/>
          <p:nvPr/>
        </p:nvSpPr>
        <p:spPr>
          <a:xfrm>
            <a:off x="947256" y="2455017"/>
            <a:ext cx="27514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Ресурсный центр </a:t>
            </a:r>
            <a:b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</a:br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ВИТИ НИЯУ МИФИ (Волгодонск)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871B23-6070-8BD8-1FDD-3EA2BDA0412D}"/>
              </a:ext>
            </a:extLst>
          </p:cNvPr>
          <p:cNvSpPr txBox="1"/>
          <p:nvPr/>
        </p:nvSpPr>
        <p:spPr>
          <a:xfrm>
            <a:off x="3385764" y="2476358"/>
            <a:ext cx="27514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Ресурсный центр </a:t>
            </a:r>
            <a:b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</a:br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НВПИ НИЯУ МИФИ (Нововоронеж)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BF75FC-54AF-22BB-9165-E1F11212052B}"/>
              </a:ext>
            </a:extLst>
          </p:cNvPr>
          <p:cNvSpPr txBox="1"/>
          <p:nvPr/>
        </p:nvSpPr>
        <p:spPr>
          <a:xfrm>
            <a:off x="7208547" y="2693474"/>
            <a:ext cx="40361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Ресурсный центр ИАТЭ НИЯУ МИФИ </a:t>
            </a:r>
            <a:b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</a:br>
            <a:r>
              <a:rPr lang="ru-RU" sz="1400" b="1" dirty="0">
                <a:solidFill>
                  <a:srgbClr val="0061AF"/>
                </a:solidFill>
                <a:latin typeface="Montserrat" panose="00000500000000000000" pitchFamily="2" charset="-52"/>
              </a:rPr>
              <a:t>(Обнинск, Москва)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A242713-BF14-856F-A80D-11439965D3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9" r="16059"/>
          <a:stretch/>
        </p:blipFill>
        <p:spPr bwMode="auto">
          <a:xfrm>
            <a:off x="4518562" y="3447143"/>
            <a:ext cx="1904423" cy="152512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79A0C9C-B865-7DB8-F3FF-4BB5F8893A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45"/>
          <a:stretch/>
        </p:blipFill>
        <p:spPr bwMode="auto">
          <a:xfrm>
            <a:off x="5191820" y="5075561"/>
            <a:ext cx="2165193" cy="13790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80B2AFE7-FC94-1E01-05CF-D83D7868A0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6" t="21562" r="37829" b="555"/>
          <a:stretch/>
        </p:blipFill>
        <p:spPr bwMode="auto">
          <a:xfrm>
            <a:off x="9530690" y="3525226"/>
            <a:ext cx="2281836" cy="292933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88943259-37DF-72C7-B9E2-8B96801820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2" b="8117"/>
          <a:stretch/>
        </p:blipFill>
        <p:spPr bwMode="auto">
          <a:xfrm>
            <a:off x="6551209" y="3464206"/>
            <a:ext cx="2851257" cy="151637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DBF0D885-4E24-8A76-095F-82A3DA47B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9" t="25244" r="30581" b="22173"/>
          <a:stretch/>
        </p:blipFill>
        <p:spPr bwMode="auto">
          <a:xfrm>
            <a:off x="7497448" y="5075561"/>
            <a:ext cx="1888972" cy="1379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619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205212"/>
            <a:ext cx="8900951" cy="830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Практическая подготовка </a:t>
            </a:r>
            <a:b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</a:br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иностранных студентов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CB6279-EE1B-F8BD-1EEA-CEC3BD2CC342}"/>
              </a:ext>
            </a:extLst>
          </p:cNvPr>
          <p:cNvSpPr txBox="1"/>
          <p:nvPr/>
        </p:nvSpPr>
        <p:spPr>
          <a:xfrm>
            <a:off x="698500" y="1299217"/>
            <a:ext cx="11188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C942C"/>
                </a:solidFill>
                <a:latin typeface="Montserrat" panose="00000500000000000000" pitchFamily="2" charset="-52"/>
              </a:rPr>
              <a:t>Стратегическая сессия Ассоциации </a:t>
            </a:r>
            <a:r>
              <a:rPr lang="ru-RU" b="1" dirty="0">
                <a:solidFill>
                  <a:srgbClr val="FC942C"/>
                </a:solidFill>
                <a:latin typeface="Montserrat" panose="00000500000000000000" pitchFamily="2" charset="-52"/>
              </a:rPr>
              <a:t>«Совершенствование системы практической подготовки российских и иностранных студентов на базе отраслевых предприятий Госкорпорации «Росатом» </a:t>
            </a:r>
            <a:r>
              <a:rPr lang="ru-RU" dirty="0">
                <a:solidFill>
                  <a:srgbClr val="FC942C"/>
                </a:solidFill>
                <a:latin typeface="Montserrat" panose="00000500000000000000" pitchFamily="2" charset="-52"/>
              </a:rPr>
              <a:t>(16-17 ноября 2023, Обнинск)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A98811-83CA-9A4B-0E40-ADD2D7EBBF35}"/>
              </a:ext>
            </a:extLst>
          </p:cNvPr>
          <p:cNvSpPr txBox="1"/>
          <p:nvPr/>
        </p:nvSpPr>
        <p:spPr>
          <a:xfrm>
            <a:off x="465533" y="2485555"/>
            <a:ext cx="56304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Основные решения:</a:t>
            </a:r>
          </a:p>
          <a:p>
            <a:endParaRPr lang="ru-RU" sz="1400" b="1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Согласовать </a:t>
            </a:r>
            <a:r>
              <a:rPr lang="ru-RU" sz="1400" b="1" dirty="0">
                <a:solidFill>
                  <a:schemeClr val="accent4"/>
                </a:solidFill>
                <a:latin typeface="Montserrat" panose="00000500000000000000" pitchFamily="2" charset="-52"/>
              </a:rPr>
              <a:t>Единый отраслевой порядок планирования и организации практики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, обучающихся российских образовательных организаций, в том числе иностранных граждан, в Госкорпорации «Росатом»;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Провести опрос 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об организации практик на предприятиях Госкорпорации «Росатом» среди российских и иностранных студентов опорных вузов;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Продолжить работу по развитию системы организации практики на предприятиях «Росатома», включая </a:t>
            </a: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проведение сессии на регулярной основе 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не реже одного раза в течение года. Следующую сессию запланировать на весну 2024 г.</a:t>
            </a: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A76DF2C-24D5-A9E8-AB6C-3C911545B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894" y="4546913"/>
            <a:ext cx="2573338" cy="17129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63C3AC2-877C-A97F-101A-5B2837845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895" y="2655501"/>
            <a:ext cx="2573337" cy="17129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E714A9F-06AE-797D-F09E-73E6D3AC1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0" y="2661411"/>
            <a:ext cx="2573337" cy="17129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B121917-EBAB-5A3A-3493-8E75A6822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0" y="4546913"/>
            <a:ext cx="2573337" cy="17129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013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Новые ФГОС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D4F16E-BA33-23FE-EA65-B5EF12383236}"/>
              </a:ext>
            </a:extLst>
          </p:cNvPr>
          <p:cNvSpPr txBox="1"/>
          <p:nvPr/>
        </p:nvSpPr>
        <p:spPr>
          <a:xfrm>
            <a:off x="559572" y="1163442"/>
            <a:ext cx="109591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942C"/>
                </a:solidFill>
                <a:latin typeface="Montserrat" panose="00000500000000000000" pitchFamily="2" charset="-52"/>
              </a:rPr>
              <a:t>Предложения ФУМО по УГН «19 Ядерные технологии» (ранее 14.00.00 УГСН) в части требований к программам базового и специального высшего образования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C50DE15-D789-76A0-0E7E-88B655567364}"/>
              </a:ext>
            </a:extLst>
          </p:cNvPr>
          <p:cNvSpPr/>
          <p:nvPr/>
        </p:nvSpPr>
        <p:spPr>
          <a:xfrm>
            <a:off x="1227915" y="1887452"/>
            <a:ext cx="3567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B050"/>
                </a:solidFill>
                <a:latin typeface="Montserrat" panose="00000500000000000000" pitchFamily="2" charset="-52"/>
              </a:rPr>
              <a:t>Базовое высшее образование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D2C869C-4E56-CAD6-E078-EE6BAE6F5235}"/>
              </a:ext>
            </a:extLst>
          </p:cNvPr>
          <p:cNvSpPr/>
          <p:nvPr/>
        </p:nvSpPr>
        <p:spPr>
          <a:xfrm>
            <a:off x="7843852" y="1859507"/>
            <a:ext cx="17556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B050"/>
                </a:solidFill>
                <a:latin typeface="Montserrat" panose="00000500000000000000" pitchFamily="2" charset="-52"/>
              </a:rPr>
              <a:t>Магистратура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BDF7FC-7D33-8E86-9549-7961CE7FBEF8}"/>
              </a:ext>
            </a:extLst>
          </p:cNvPr>
          <p:cNvSpPr txBox="1"/>
          <p:nvPr/>
        </p:nvSpPr>
        <p:spPr>
          <a:xfrm>
            <a:off x="312442" y="3603403"/>
            <a:ext cx="52501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Срок получения образования по данным программам базового высшего образования в </a:t>
            </a:r>
            <a:br>
              <a:rPr lang="ru-RU" sz="1400" dirty="0">
                <a:latin typeface="Montserrat" panose="00000500000000000000" pitchFamily="2" charset="-52"/>
              </a:rPr>
            </a:br>
            <a:r>
              <a:rPr lang="ru-RU" sz="1400" dirty="0">
                <a:latin typeface="Montserrat" panose="00000500000000000000" pitchFamily="2" charset="-52"/>
              </a:rPr>
              <a:t>очной форме обучения составляет </a:t>
            </a:r>
            <a:r>
              <a:rPr lang="ru-RU" sz="1400" b="1" dirty="0">
                <a:latin typeface="Montserrat" panose="00000500000000000000" pitchFamily="2" charset="-52"/>
              </a:rPr>
              <a:t>4 года / 5,5 - 6 лет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9F8CB5-EDDA-B51D-6C2B-234F307224F0}"/>
              </a:ext>
            </a:extLst>
          </p:cNvPr>
          <p:cNvSpPr txBox="1"/>
          <p:nvPr/>
        </p:nvSpPr>
        <p:spPr>
          <a:xfrm>
            <a:off x="312442" y="2491930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Направления:</a:t>
            </a:r>
            <a:endParaRPr lang="ru-RU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73AB23-EE24-EDD9-E147-1D2066E7D322}"/>
              </a:ext>
            </a:extLst>
          </p:cNvPr>
          <p:cNvSpPr txBox="1"/>
          <p:nvPr/>
        </p:nvSpPr>
        <p:spPr>
          <a:xfrm>
            <a:off x="312442" y="2718546"/>
            <a:ext cx="49072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«19.01 Ядерная энергетика, теплофизика и ядерное топливо»</a:t>
            </a:r>
          </a:p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«19.02 Ядерные физика и технологии»</a:t>
            </a:r>
          </a:p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«19.03 Ядерно-физические установки»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E93A30-7456-EF8E-C4DF-6C0100D972C9}"/>
              </a:ext>
            </a:extLst>
          </p:cNvPr>
          <p:cNvSpPr txBox="1"/>
          <p:nvPr/>
        </p:nvSpPr>
        <p:spPr>
          <a:xfrm>
            <a:off x="312441" y="4279987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Направления:</a:t>
            </a:r>
            <a:endParaRPr lang="ru-RU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88B5C6-DD6E-D454-BE13-CA81AE57D538}"/>
              </a:ext>
            </a:extLst>
          </p:cNvPr>
          <p:cNvSpPr txBox="1"/>
          <p:nvPr/>
        </p:nvSpPr>
        <p:spPr>
          <a:xfrm>
            <a:off x="312441" y="4554266"/>
            <a:ext cx="469770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«19.04 Ядерные реакторы и материалы» </a:t>
            </a:r>
          </a:p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«19.05 Атомные станции: проектирование, эксплуатация и инжиниринг»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6BD671-9F80-7F36-9B71-B44D219820C4}"/>
              </a:ext>
            </a:extLst>
          </p:cNvPr>
          <p:cNvSpPr txBox="1"/>
          <p:nvPr/>
        </p:nvSpPr>
        <p:spPr>
          <a:xfrm>
            <a:off x="312441" y="5187928"/>
            <a:ext cx="5397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Срок получения образования -  </a:t>
            </a:r>
            <a:r>
              <a:rPr lang="ru-RU" sz="1400" b="1" dirty="0">
                <a:latin typeface="Montserrat" panose="00000500000000000000" pitchFamily="2" charset="-52"/>
              </a:rPr>
              <a:t>5,5 - 6 лет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2B2909-2AB7-696D-ABE2-F8A6EB7BEBDB}"/>
              </a:ext>
            </a:extLst>
          </p:cNvPr>
          <p:cNvSpPr txBox="1"/>
          <p:nvPr/>
        </p:nvSpPr>
        <p:spPr>
          <a:xfrm>
            <a:off x="312441" y="5591801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Направление:</a:t>
            </a:r>
            <a:endParaRPr lang="ru-RU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3E9275-D8E8-EA5D-787A-20DFCE570ED4}"/>
              </a:ext>
            </a:extLst>
          </p:cNvPr>
          <p:cNvSpPr txBox="1"/>
          <p:nvPr/>
        </p:nvSpPr>
        <p:spPr>
          <a:xfrm>
            <a:off x="312441" y="5886114"/>
            <a:ext cx="51834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«19.06 Электроника и автоматика физических установок»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99CA47-04D2-C28B-C2D9-3C68D7946939}"/>
              </a:ext>
            </a:extLst>
          </p:cNvPr>
          <p:cNvSpPr txBox="1"/>
          <p:nvPr/>
        </p:nvSpPr>
        <p:spPr>
          <a:xfrm>
            <a:off x="312440" y="6345853"/>
            <a:ext cx="53979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Срок получения образования -  </a:t>
            </a:r>
            <a:r>
              <a:rPr lang="ru-RU" sz="1400" b="1" dirty="0">
                <a:latin typeface="Montserrat" panose="00000500000000000000" pitchFamily="2" charset="-52"/>
              </a:rPr>
              <a:t>5 - 6 лет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6D320B-C247-BA50-9949-047813D5ECBB}"/>
              </a:ext>
            </a:extLst>
          </p:cNvPr>
          <p:cNvSpPr txBox="1"/>
          <p:nvPr/>
        </p:nvSpPr>
        <p:spPr>
          <a:xfrm>
            <a:off x="5672296" y="3420963"/>
            <a:ext cx="64149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Срок получения образования по данным программам магистратуры в очной форме обучения составляет </a:t>
            </a:r>
            <a:r>
              <a:rPr lang="ru-RU" sz="1400" b="1" dirty="0">
                <a:latin typeface="Montserrat" panose="00000500000000000000" pitchFamily="2" charset="-52"/>
              </a:rPr>
              <a:t>1 год / 2 года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18AC208-F26B-7085-5F99-D85E06C8ACE2}"/>
              </a:ext>
            </a:extLst>
          </p:cNvPr>
          <p:cNvSpPr txBox="1"/>
          <p:nvPr/>
        </p:nvSpPr>
        <p:spPr>
          <a:xfrm>
            <a:off x="5672297" y="2491930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latin typeface="Montserrat" panose="00000500000000000000" pitchFamily="2" charset="-52"/>
              </a:rPr>
              <a:t>Направления:</a:t>
            </a:r>
            <a:endParaRPr lang="ru-RU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E4400EE-2E93-D56D-8E5C-3FC0EB54E642}"/>
              </a:ext>
            </a:extLst>
          </p:cNvPr>
          <p:cNvSpPr txBox="1"/>
          <p:nvPr/>
        </p:nvSpPr>
        <p:spPr>
          <a:xfrm>
            <a:off x="5672297" y="2718546"/>
            <a:ext cx="60987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«19.01 Ядерная энергетика, теплофизика и ядерное топливо»</a:t>
            </a:r>
          </a:p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«19.02 Ядерные физика и технологии»</a:t>
            </a:r>
          </a:p>
          <a:p>
            <a:r>
              <a:rPr lang="ru-RU" sz="1400" dirty="0">
                <a:solidFill>
                  <a:schemeClr val="accent1"/>
                </a:solidFill>
                <a:latin typeface="Montserrat" panose="00000500000000000000" pitchFamily="2" charset="-52"/>
              </a:rPr>
              <a:t>«19.03 Ядерно-физические установки»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BCEC58-64FB-C899-69E8-4F7B2DD8C2A2}"/>
              </a:ext>
            </a:extLst>
          </p:cNvPr>
          <p:cNvSpPr txBox="1"/>
          <p:nvPr/>
        </p:nvSpPr>
        <p:spPr>
          <a:xfrm>
            <a:off x="5710392" y="4003772"/>
            <a:ext cx="627205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К освоению программ магистратуры </a:t>
            </a:r>
            <a:r>
              <a:rPr lang="ru-RU" sz="1400" b="1" dirty="0">
                <a:latin typeface="Montserrat" panose="00000500000000000000" pitchFamily="2" charset="-52"/>
              </a:rPr>
              <a:t>за счет средств федерального бюджета </a:t>
            </a:r>
            <a:r>
              <a:rPr lang="ru-RU" sz="1400" dirty="0">
                <a:latin typeface="Montserrat" panose="00000500000000000000" pitchFamily="2" charset="-52"/>
              </a:rPr>
              <a:t>допускаются лица, имеющие диплом по следующим направлениям базового высшего образования: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50E272C-A5DF-507A-2121-1A3E4AC3594C}"/>
              </a:ext>
            </a:extLst>
          </p:cNvPr>
          <p:cNvSpPr txBox="1"/>
          <p:nvPr/>
        </p:nvSpPr>
        <p:spPr>
          <a:xfrm>
            <a:off x="5644729" y="4766960"/>
            <a:ext cx="347526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«01 Физико-математические науки»;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«18 Энергетика, энергетическое машиностроение и электротехника»;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«19 Ядерные технологии»;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«20 Физико-технические науки и технологии»;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36CAFFD-1587-DE31-FC18-9B250EDADEE9}"/>
              </a:ext>
            </a:extLst>
          </p:cNvPr>
          <p:cNvSpPr txBox="1"/>
          <p:nvPr/>
        </p:nvSpPr>
        <p:spPr>
          <a:xfrm>
            <a:off x="9054326" y="4791582"/>
            <a:ext cx="313767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«21 Машиностроение»;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«22 Управление в технических системах»;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«23 Химические технологии и технологии материалов»;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latin typeface="Montserrat" panose="00000500000000000000" pitchFamily="2" charset="-52"/>
              </a:rPr>
              <a:t>«25 Электроника, фотоника, приборостроение и связь»</a:t>
            </a:r>
          </a:p>
        </p:txBody>
      </p:sp>
    </p:spTree>
    <p:extLst>
      <p:ext uri="{BB962C8B-B14F-4D97-AF65-F5344CB8AC3E}">
        <p14:creationId xmlns:p14="http://schemas.microsoft.com/office/powerpoint/2010/main" val="2562223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205212"/>
            <a:ext cx="8900951" cy="830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Кадры для критической </a:t>
            </a:r>
            <a:b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</a:br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информационной инфраструктуры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63FE092-B9DC-A48D-7391-5BD38E90F1B5}"/>
              </a:ext>
            </a:extLst>
          </p:cNvPr>
          <p:cNvSpPr txBox="1"/>
          <p:nvPr/>
        </p:nvSpPr>
        <p:spPr>
          <a:xfrm>
            <a:off x="200343" y="1997487"/>
            <a:ext cx="6935242" cy="3815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tabLst>
                <a:tab pos="540385" algn="l"/>
              </a:tabLst>
            </a:pP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В 2023 г. в НИЯУ МИФИ совместно с Госкорпорацией «Росатом» запущен пилотный проект, направленный на разработку предложений по обеспечению существующих и новых образовательных программ модулями, связанными с </a:t>
            </a: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обеспечением технологической независимости и безопасности объектов критической информационной инфраструктуры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.</a:t>
            </a:r>
          </a:p>
          <a:p>
            <a:pPr>
              <a:lnSpc>
                <a:spcPct val="150000"/>
              </a:lnSpc>
              <a:spcAft>
                <a:spcPts val="800"/>
              </a:spcAft>
              <a:tabLst>
                <a:tab pos="540385" algn="l"/>
              </a:tabLst>
            </a:pPr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pPr>
              <a:lnSpc>
                <a:spcPct val="150000"/>
              </a:lnSpc>
              <a:spcAft>
                <a:spcPts val="800"/>
              </a:spcAft>
              <a:tabLst>
                <a:tab pos="540385" algn="l"/>
              </a:tabLst>
            </a:pP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Результатом пилотного проекта станет дорожная карта по тиражированию создаваемых образовательных практик и методик на реализуемые и проектируемые образовательные программы по ИТ- и смежным специальностям (УГСН 01.00.00, 09.00.00, 10.00.00 и др.)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D4F16E-BA33-23FE-EA65-B5EF12383236}"/>
              </a:ext>
            </a:extLst>
          </p:cNvPr>
          <p:cNvSpPr txBox="1"/>
          <p:nvPr/>
        </p:nvSpPr>
        <p:spPr>
          <a:xfrm>
            <a:off x="7556502" y="1984100"/>
            <a:ext cx="4539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942C"/>
                </a:solidFill>
                <a:latin typeface="Montserrat" panose="00000500000000000000" pitchFamily="2" charset="-52"/>
              </a:rPr>
              <a:t>Предложения для опорных университетов: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1FA5AA-477D-0F61-86FA-1A4FBB09F41E}"/>
              </a:ext>
            </a:extLst>
          </p:cNvPr>
          <p:cNvSpPr txBox="1"/>
          <p:nvPr/>
        </p:nvSpPr>
        <p:spPr>
          <a:xfrm>
            <a:off x="7620445" y="2721387"/>
            <a:ext cx="4371212" cy="2523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ru-RU" sz="1400" dirty="0">
                <a:solidFill>
                  <a:schemeClr val="accent4"/>
                </a:solidFill>
                <a:latin typeface="Montserrat" panose="00000500000000000000" pitchFamily="2" charset="-52"/>
              </a:rPr>
              <a:t>Рабочие программы новых дисциплин;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ru-RU" sz="1400" dirty="0">
                <a:solidFill>
                  <a:schemeClr val="accent4"/>
                </a:solidFill>
                <a:latin typeface="Montserrat" panose="00000500000000000000" pitchFamily="2" charset="-52"/>
              </a:rPr>
              <a:t>Сконфигурированные образы виртуальных машин для разворачивания на своей инфраструктуре;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40385" algn="l"/>
              </a:tabLst>
            </a:pPr>
            <a:r>
              <a:rPr lang="ru-RU" sz="1400" dirty="0">
                <a:solidFill>
                  <a:schemeClr val="accent4"/>
                </a:solidFill>
                <a:latin typeface="Montserrat" panose="00000500000000000000" pitchFamily="2" charset="-52"/>
              </a:rPr>
              <a:t>Возможность использовать вычислительные мощности НИЯУ МИФИ в учебном процессе.</a:t>
            </a:r>
          </a:p>
        </p:txBody>
      </p:sp>
    </p:spTree>
    <p:extLst>
      <p:ext uri="{BB962C8B-B14F-4D97-AF65-F5344CB8AC3E}">
        <p14:creationId xmlns:p14="http://schemas.microsoft.com/office/powerpoint/2010/main" val="3500033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Сообщество молодых преподавателей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35" name="TextBox 1134">
            <a:extLst>
              <a:ext uri="{FF2B5EF4-FFF2-40B4-BE49-F238E27FC236}">
                <a16:creationId xmlns:a16="http://schemas.microsoft.com/office/drawing/2014/main" id="{EE561625-1C58-15C3-62C1-8F0885871038}"/>
              </a:ext>
            </a:extLst>
          </p:cNvPr>
          <p:cNvSpPr txBox="1"/>
          <p:nvPr/>
        </p:nvSpPr>
        <p:spPr>
          <a:xfrm>
            <a:off x="327343" y="1723463"/>
            <a:ext cx="52171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Для формирования единого пространство популяризаторской деятельности опорных университетов в сфере атомных и смежных технологий запущен проект «</a:t>
            </a: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Ядерный лекторий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»</a:t>
            </a:r>
          </a:p>
          <a:p>
            <a:endParaRPr lang="ru-RU" sz="1400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Идет формирование </a:t>
            </a: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Сообщества молодых преподавателей 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опорных вузов, способных увлекательно рассказать о передовых исследованиях и технологиях и привлечь талантливых школьников к инженерной деятельности. Первое приглашение преподавателей в сообщество состоялось 29 ноября 2023 года </a:t>
            </a:r>
            <a:b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в рамках Конгресса молодых ученых.</a:t>
            </a:r>
          </a:p>
          <a:p>
            <a:endParaRPr lang="ru-RU" sz="1400" b="1" dirty="0">
              <a:solidFill>
                <a:schemeClr val="tx2"/>
              </a:solidFill>
              <a:latin typeface="Montserrat" panose="00000500000000000000" pitchFamily="2" charset="-52"/>
            </a:endParaRPr>
          </a:p>
          <a:p>
            <a:r>
              <a:rPr lang="ru-RU" sz="1400" b="1" dirty="0">
                <a:solidFill>
                  <a:schemeClr val="accent4"/>
                </a:solidFill>
                <a:latin typeface="Montserrat" panose="00000500000000000000" pitchFamily="2" charset="-52"/>
              </a:rPr>
              <a:t>На январь 2024 года запланирована стратегическая сессия по профориентации и популяризации, в рамках которой будет сформирован пул лекторов «Ядерного лектория»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04E10D-3F37-D817-3051-15B4F8B86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491" y="1438188"/>
            <a:ext cx="4889727" cy="501548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611A23-FF62-3E8E-1A51-B3C24665A0F4}"/>
              </a:ext>
            </a:extLst>
          </p:cNvPr>
          <p:cNvSpPr txBox="1"/>
          <p:nvPr/>
        </p:nvSpPr>
        <p:spPr>
          <a:xfrm>
            <a:off x="7171874" y="6539113"/>
            <a:ext cx="35912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Montserrat" panose="00000500000000000000" pitchFamily="2" charset="-52"/>
              </a:rPr>
              <a:t>https://younglecturer.mephi.ru/</a:t>
            </a:r>
            <a:endParaRPr lang="ru-RU" sz="1400" b="1" dirty="0">
              <a:solidFill>
                <a:schemeClr val="tx2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62151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Студенческие научные общества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35" name="TextBox 1134">
            <a:extLst>
              <a:ext uri="{FF2B5EF4-FFF2-40B4-BE49-F238E27FC236}">
                <a16:creationId xmlns:a16="http://schemas.microsoft.com/office/drawing/2014/main" id="{EE561625-1C58-15C3-62C1-8F0885871038}"/>
              </a:ext>
            </a:extLst>
          </p:cNvPr>
          <p:cNvSpPr txBox="1"/>
          <p:nvPr/>
        </p:nvSpPr>
        <p:spPr>
          <a:xfrm>
            <a:off x="492898" y="1879586"/>
            <a:ext cx="72318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20 ноября 2023 года по инициативе Студенческого научного общества НИЯУ МИФИ состоялся </a:t>
            </a:r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первый семинар-совещание Студенческих научных обществ опорных вузов Госкорпорации «Росатом»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7C734C-0D26-8D71-3699-E13BA73464F3}"/>
              </a:ext>
            </a:extLst>
          </p:cNvPr>
          <p:cNvSpPr txBox="1"/>
          <p:nvPr/>
        </p:nvSpPr>
        <p:spPr>
          <a:xfrm>
            <a:off x="492899" y="4588191"/>
            <a:ext cx="70608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  <a:latin typeface="Montserrat" panose="00000500000000000000" pitchFamily="2" charset="-52"/>
              </a:rPr>
              <a:t>Участники семинара 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- председатели и кураторы СНО 15 университетов, в том числе из </a:t>
            </a:r>
            <a:r>
              <a:rPr lang="ru-RU" sz="1400" dirty="0" err="1">
                <a:solidFill>
                  <a:schemeClr val="tx2"/>
                </a:solidFill>
                <a:latin typeface="Montserrat" panose="00000500000000000000" pitchFamily="2" charset="-52"/>
              </a:rPr>
              <a:t>УрФУ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, </a:t>
            </a:r>
            <a:r>
              <a:rPr lang="ru-RU" sz="1400" dirty="0" err="1">
                <a:solidFill>
                  <a:schemeClr val="tx2"/>
                </a:solidFill>
                <a:latin typeface="Montserrat" panose="00000500000000000000" pitchFamily="2" charset="-52"/>
              </a:rPr>
              <a:t>СПбПУ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, НИТУ МИСИС, ИГЭУ, НГТУ, </a:t>
            </a:r>
            <a:r>
              <a:rPr lang="ru-RU" sz="1400" dirty="0" err="1">
                <a:solidFill>
                  <a:schemeClr val="tx2"/>
                </a:solidFill>
                <a:latin typeface="Montserrat" panose="00000500000000000000" pitchFamily="2" charset="-52"/>
              </a:rPr>
              <a:t>СевГУ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, МФТИ, </a:t>
            </a:r>
            <a:b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МГТУ им. </a:t>
            </a:r>
            <a:r>
              <a:rPr lang="ru-RU" sz="1400" dirty="0" err="1">
                <a:solidFill>
                  <a:schemeClr val="tx2"/>
                </a:solidFill>
                <a:latin typeface="Montserrat" panose="00000500000000000000" pitchFamily="2" charset="-52"/>
              </a:rPr>
              <a:t>Н.Э.Баумана</a:t>
            </a:r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, НИУ МЭИ, МГСУ, ТПУ, КНИТУ-КАИ.</a:t>
            </a:r>
            <a:endParaRPr lang="ru-RU" sz="1400" b="1" dirty="0">
              <a:solidFill>
                <a:schemeClr val="tx2"/>
              </a:solidFill>
              <a:latin typeface="Montserrat" panose="000005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6A00FD-6900-FB94-52AE-F33595C5AD7F}"/>
              </a:ext>
            </a:extLst>
          </p:cNvPr>
          <p:cNvSpPr txBox="1"/>
          <p:nvPr/>
        </p:nvSpPr>
        <p:spPr>
          <a:xfrm>
            <a:off x="492898" y="2970615"/>
            <a:ext cx="681277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latin typeface="Montserrat" panose="00000500000000000000" pitchFamily="2" charset="-52"/>
              </a:rPr>
              <a:t>Основная цель проведения совещания — подведение итогов конкурса 2023 года на предоставление грантов в форме субсидий из федерального бюджета образовательным организациям высшего образования на реализацию мероприятий, направленных на поддержку Студенческих научных обществ (СНО).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0767EB-9933-5EED-3178-039E7653C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623" y="2107917"/>
            <a:ext cx="3987478" cy="2990608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4609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4">
            <a:extLst>
              <a:ext uri="{FF2B5EF4-FFF2-40B4-BE49-F238E27FC236}">
                <a16:creationId xmlns:a16="http://schemas.microsoft.com/office/drawing/2014/main" id="{8869442B-B569-6E49-B8F1-CDE090686207}"/>
              </a:ext>
            </a:extLst>
          </p:cNvPr>
          <p:cNvSpPr txBox="1">
            <a:spLocks/>
          </p:cNvSpPr>
          <p:nvPr/>
        </p:nvSpPr>
        <p:spPr>
          <a:xfrm>
            <a:off x="559572" y="389878"/>
            <a:ext cx="8900951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2800" b="1" kern="1200" dirty="0">
                <a:solidFill>
                  <a:schemeClr val="tx2"/>
                </a:solidFill>
                <a:latin typeface="Montserrat" panose="00000500000000000000" pitchFamily="2" charset="-52"/>
                <a:ea typeface="+mj-ea"/>
                <a:cs typeface="+mj-cs"/>
              </a:defRPr>
            </a:lvl1pPr>
          </a:lstStyle>
          <a:p>
            <a:r>
              <a:rPr lang="ru-RU" sz="2400" kern="0" dirty="0">
                <a:solidFill>
                  <a:srgbClr val="0070C0"/>
                </a:solidFill>
                <a:latin typeface="Montserrat" panose="020B0604020202020204" charset="-52"/>
                <a:cs typeface="Arial"/>
              </a:rPr>
              <a:t>Научные конференции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881A3B-4273-3792-67DE-8EBE726A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18880"/>
          <a:stretch/>
        </p:blipFill>
        <p:spPr>
          <a:xfrm>
            <a:off x="8577406" y="11110"/>
            <a:ext cx="1248768" cy="1094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1F8B6-CEFB-E34C-1DCB-CF5906732F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446" y="147761"/>
            <a:ext cx="819909" cy="104831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7C734C-0D26-8D71-3699-E13BA73464F3}"/>
              </a:ext>
            </a:extLst>
          </p:cNvPr>
          <p:cNvSpPr txBox="1"/>
          <p:nvPr/>
        </p:nvSpPr>
        <p:spPr>
          <a:xfrm>
            <a:off x="6292850" y="3370351"/>
            <a:ext cx="572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XVIII Международная молодежная научно-практическая конференция «Будущее атомной энергетики - </a:t>
            </a:r>
            <a:r>
              <a:rPr lang="ru-RU" sz="1200" b="1" dirty="0" err="1">
                <a:solidFill>
                  <a:schemeClr val="tx2"/>
                </a:solidFill>
                <a:latin typeface="Montserrat" panose="00000500000000000000" pitchFamily="2" charset="-52"/>
              </a:rPr>
              <a:t>AtomFuture</a:t>
            </a: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 2022»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(ИАТЭ НИЯУ МИФИ, 28-29 ноября) 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МИФИ, ТПУ, НГТУ, МЭИ, </a:t>
            </a:r>
            <a:r>
              <a:rPr lang="ru-RU" sz="1200" dirty="0" err="1">
                <a:latin typeface="Montserrat" panose="00000500000000000000" pitchFamily="2" charset="-52"/>
              </a:rPr>
              <a:t>СПбПУ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68952D-1883-FF5F-7185-4E9E9622B4FB}"/>
              </a:ext>
            </a:extLst>
          </p:cNvPr>
          <p:cNvSpPr txBox="1"/>
          <p:nvPr/>
        </p:nvSpPr>
        <p:spPr>
          <a:xfrm>
            <a:off x="698500" y="1299217"/>
            <a:ext cx="11188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942C"/>
                </a:solidFill>
                <a:latin typeface="Montserrat" panose="00000500000000000000" pitchFamily="2" charset="-52"/>
              </a:rPr>
              <a:t>Участие в совместных научных конференциях как формат объединения исследовательских повесток опорных вузов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FD8F62-54DE-4E99-EE65-E03F502F1B89}"/>
              </a:ext>
            </a:extLst>
          </p:cNvPr>
          <p:cNvSpPr txBox="1"/>
          <p:nvPr/>
        </p:nvSpPr>
        <p:spPr>
          <a:xfrm>
            <a:off x="390726" y="2139650"/>
            <a:ext cx="53676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XI Научно-практическая конференция «Прочность неоднородных структур» — ПРОСТ 2023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памяти М.А. </a:t>
            </a:r>
            <a:r>
              <a:rPr lang="ru-RU" sz="1200" b="1" dirty="0" err="1">
                <a:solidFill>
                  <a:schemeClr val="tx2"/>
                </a:solidFill>
                <a:latin typeface="Montserrat" panose="00000500000000000000" pitchFamily="2" charset="-52"/>
              </a:rPr>
              <a:t>Штремеля</a:t>
            </a: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 (НИТУ МИСИС, 18-20 апреля)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МИСИС, МИФИ, </a:t>
            </a:r>
            <a:r>
              <a:rPr lang="ru-RU" sz="1200" dirty="0" err="1">
                <a:latin typeface="Montserrat" panose="00000500000000000000" pitchFamily="2" charset="-52"/>
              </a:rPr>
              <a:t>СПбПУ</a:t>
            </a:r>
            <a:r>
              <a:rPr lang="ru-RU" sz="1200" dirty="0">
                <a:latin typeface="Montserrat" panose="00000500000000000000" pitchFamily="2" charset="-52"/>
              </a:rPr>
              <a:t>, СПбГУ, </a:t>
            </a:r>
            <a:r>
              <a:rPr lang="ru-RU" sz="1200" dirty="0" err="1">
                <a:latin typeface="Montserrat" panose="00000500000000000000" pitchFamily="2" charset="-52"/>
              </a:rPr>
              <a:t>УрФУ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C96516-9793-48C5-96D4-BF4C77FE8467}"/>
              </a:ext>
            </a:extLst>
          </p:cNvPr>
          <p:cNvSpPr txBox="1"/>
          <p:nvPr/>
        </p:nvSpPr>
        <p:spPr>
          <a:xfrm>
            <a:off x="369072" y="3392575"/>
            <a:ext cx="57269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VI Международная (XIX Региональная) научная конференция «Техногенные системы и экологический риск»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(ИАТЭ НИЯУ МИФИ, 20-21 апреля) 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МИФИ, ТПУ, </a:t>
            </a:r>
            <a:r>
              <a:rPr lang="ru-RU" sz="1200" dirty="0" err="1">
                <a:latin typeface="Montserrat" panose="00000500000000000000" pitchFamily="2" charset="-52"/>
              </a:rPr>
              <a:t>УрФУ</a:t>
            </a:r>
            <a:r>
              <a:rPr lang="ru-RU" sz="1200" dirty="0">
                <a:latin typeface="Montserrat" panose="00000500000000000000" pitchFamily="2" charset="-52"/>
              </a:rPr>
              <a:t>, МГТУ, </a:t>
            </a:r>
            <a:r>
              <a:rPr lang="ru-RU" sz="1200" dirty="0" err="1">
                <a:latin typeface="Montserrat" panose="00000500000000000000" pitchFamily="2" charset="-52"/>
              </a:rPr>
              <a:t>СПбПУ</a:t>
            </a:r>
            <a:r>
              <a:rPr lang="ru-RU" sz="1200" dirty="0">
                <a:latin typeface="Montserrat" panose="00000500000000000000" pitchFamily="2" charset="-52"/>
              </a:rPr>
              <a:t>, КНИТУ-КАИ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D663AB-0AF8-BDDF-F31D-0A2D5515E2CB}"/>
              </a:ext>
            </a:extLst>
          </p:cNvPr>
          <p:cNvSpPr txBox="1"/>
          <p:nvPr/>
        </p:nvSpPr>
        <p:spPr>
          <a:xfrm>
            <a:off x="6292850" y="2132441"/>
            <a:ext cx="55364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VI Международная научно-техническая конференция «Инновационные проекты и технологии ядерной энергетики» (МНТК НИКИЭТ – 2023)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(АО "НИКИЭТ", 14-17 ноября)</a:t>
            </a:r>
          </a:p>
          <a:p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</a:t>
            </a:r>
            <a:r>
              <a:rPr lang="ru-RU" sz="1200" dirty="0" err="1">
                <a:latin typeface="Montserrat" panose="00000500000000000000" pitchFamily="2" charset="-52"/>
              </a:rPr>
              <a:t>СПбПУ</a:t>
            </a:r>
            <a:r>
              <a:rPr lang="ru-RU" sz="1200" dirty="0">
                <a:latin typeface="Montserrat" panose="00000500000000000000" pitchFamily="2" charset="-52"/>
              </a:rPr>
              <a:t>, МГТУ, МИФИ, МЭИ, </a:t>
            </a:r>
            <a:r>
              <a:rPr lang="ru-RU" sz="1200" dirty="0" err="1">
                <a:latin typeface="Montserrat" panose="00000500000000000000" pitchFamily="2" charset="-52"/>
              </a:rPr>
              <a:t>СевГУ</a:t>
            </a:r>
            <a:r>
              <a:rPr lang="ru-RU" sz="1200" dirty="0">
                <a:latin typeface="Montserrat" panose="00000500000000000000" pitchFamily="2" charset="-52"/>
              </a:rPr>
              <a:t>, НГТУ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BD565D-5DBB-CA86-4FF6-4FFAA6A4C08C}"/>
              </a:ext>
            </a:extLst>
          </p:cNvPr>
          <p:cNvSpPr txBox="1"/>
          <p:nvPr/>
        </p:nvSpPr>
        <p:spPr>
          <a:xfrm>
            <a:off x="369072" y="4543818"/>
            <a:ext cx="53676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21-я Международная школа-конференция имени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Б.А. Калина «Новые материалы (НМ-2023): перспективные технологии получения материалов и методы их исследования» (НИЯУ МИФИ, 17-19 октября)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МИФИ, ТПУ, МИСИС, МФТИ, ВГУ, ННГУ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4301B2-1EFB-E0B7-F475-88754C9CA53E}"/>
              </a:ext>
            </a:extLst>
          </p:cNvPr>
          <p:cNvSpPr txBox="1"/>
          <p:nvPr/>
        </p:nvSpPr>
        <p:spPr>
          <a:xfrm>
            <a:off x="6292850" y="4481564"/>
            <a:ext cx="60987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Международная научно-техническая молодежная конференция «Перспективные материалы конструкционного и 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  <a:t>функционального назначения» (ТПУ, 11-15 декабря)</a:t>
            </a:r>
            <a:br>
              <a:rPr lang="ru-RU" sz="1200" b="1" dirty="0">
                <a:solidFill>
                  <a:schemeClr val="tx2"/>
                </a:solidFill>
                <a:latin typeface="Montserrat" panose="00000500000000000000" pitchFamily="2" charset="-52"/>
              </a:rPr>
            </a:br>
            <a:r>
              <a:rPr lang="ru-RU" sz="1200" dirty="0">
                <a:latin typeface="Montserrat" panose="00000500000000000000" pitchFamily="2" charset="-52"/>
              </a:rPr>
              <a:t>Участники из числа опорных вузов: ТПУ, ТГУ, СПбГУ, МИФИ, </a:t>
            </a:r>
            <a:r>
              <a:rPr lang="ru-RU" sz="1200" dirty="0" err="1">
                <a:latin typeface="Montserrat" panose="00000500000000000000" pitchFamily="2" charset="-52"/>
              </a:rPr>
              <a:t>УрФУ</a:t>
            </a:r>
            <a:r>
              <a:rPr lang="ru-RU" sz="1200" dirty="0">
                <a:latin typeface="Montserrat" panose="00000500000000000000" pitchFamily="2" charset="-52"/>
              </a:rPr>
              <a:t>, МИСИС, КНИТУ-КАИ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DB9334-660B-5B36-4790-95BC9C6008E7}"/>
              </a:ext>
            </a:extLst>
          </p:cNvPr>
          <p:cNvSpPr txBox="1"/>
          <p:nvPr/>
        </p:nvSpPr>
        <p:spPr>
          <a:xfrm>
            <a:off x="2252479" y="6125464"/>
            <a:ext cx="72080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4"/>
                </a:solidFill>
                <a:latin typeface="Montserrat" panose="00000500000000000000" pitchFamily="2" charset="-52"/>
              </a:rPr>
              <a:t>Предлагается разработать перечень рекомендованных Ассоциацией конференций 2024 года</a:t>
            </a:r>
          </a:p>
        </p:txBody>
      </p:sp>
    </p:spTree>
    <p:extLst>
      <p:ext uri="{BB962C8B-B14F-4D97-AF65-F5344CB8AC3E}">
        <p14:creationId xmlns:p14="http://schemas.microsoft.com/office/powerpoint/2010/main" val="2660641959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МИФИ">
  <a:themeElements>
    <a:clrScheme name="Другая 7">
      <a:dk1>
        <a:srgbClr val="171616"/>
      </a:dk1>
      <a:lt1>
        <a:srgbClr val="FFFFFF"/>
      </a:lt1>
      <a:dk2>
        <a:srgbClr val="0055BB"/>
      </a:dk2>
      <a:lt2>
        <a:srgbClr val="E2E2E2"/>
      </a:lt2>
      <a:accent1>
        <a:srgbClr val="0055BB"/>
      </a:accent1>
      <a:accent2>
        <a:srgbClr val="00BBEE"/>
      </a:accent2>
      <a:accent3>
        <a:srgbClr val="FF5000"/>
      </a:accent3>
      <a:accent4>
        <a:srgbClr val="00B050"/>
      </a:accent4>
      <a:accent5>
        <a:srgbClr val="00FFCC"/>
      </a:accent5>
      <a:accent6>
        <a:srgbClr val="FF66CC"/>
      </a:accent6>
      <a:hlink>
        <a:srgbClr val="00BBEE"/>
      </a:hlink>
      <a:folHlink>
        <a:srgbClr val="FFAE8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b="1" dirty="0" smtClean="0">
            <a:solidFill>
              <a:schemeClr val="bg1"/>
            </a:solidFill>
            <a:latin typeface="Montserrat" panose="00000500000000000000" pitchFamily="2" charset="-5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6966</TotalTime>
  <Words>1581</Words>
  <Application>Microsoft Office PowerPoint</Application>
  <PresentationFormat>Широкоэкранный</PresentationFormat>
  <Paragraphs>180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Montserrat</vt:lpstr>
      <vt:lpstr>Arial</vt:lpstr>
      <vt:lpstr>Calibri</vt:lpstr>
      <vt:lpstr>Шаблон МИФИ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Ivn</dc:creator>
  <cp:lastModifiedBy>Евгения Корнева</cp:lastModifiedBy>
  <cp:revision>731</cp:revision>
  <cp:lastPrinted>2022-02-01T16:10:05Z</cp:lastPrinted>
  <dcterms:created xsi:type="dcterms:W3CDTF">2020-05-28T16:18:16Z</dcterms:created>
  <dcterms:modified xsi:type="dcterms:W3CDTF">2023-12-20T15:14:00Z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